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22.xml" ContentType="application/vnd.openxmlformats-officedocument.presentationml.notesSlide+xml"/>
  <Override PartName="/ppt/comments/modernComment_264_A621A1F4.xml" ContentType="application/vnd.ms-powerpoint.comments+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39"/>
  </p:notesMasterIdLst>
  <p:sldIdLst>
    <p:sldId id="256" r:id="rId5"/>
    <p:sldId id="555" r:id="rId6"/>
    <p:sldId id="524" r:id="rId7"/>
    <p:sldId id="469" r:id="rId8"/>
    <p:sldId id="561" r:id="rId9"/>
    <p:sldId id="624" r:id="rId10"/>
    <p:sldId id="491" r:id="rId11"/>
    <p:sldId id="556" r:id="rId12"/>
    <p:sldId id="320" r:id="rId13"/>
    <p:sldId id="552" r:id="rId14"/>
    <p:sldId id="553" r:id="rId15"/>
    <p:sldId id="528" r:id="rId16"/>
    <p:sldId id="563" r:id="rId17"/>
    <p:sldId id="625" r:id="rId18"/>
    <p:sldId id="281" r:id="rId19"/>
    <p:sldId id="534" r:id="rId20"/>
    <p:sldId id="562" r:id="rId21"/>
    <p:sldId id="291" r:id="rId22"/>
    <p:sldId id="629" r:id="rId23"/>
    <p:sldId id="535" r:id="rId24"/>
    <p:sldId id="560" r:id="rId25"/>
    <p:sldId id="612" r:id="rId26"/>
    <p:sldId id="613" r:id="rId27"/>
    <p:sldId id="619" r:id="rId28"/>
    <p:sldId id="532" r:id="rId29"/>
    <p:sldId id="292" r:id="rId30"/>
    <p:sldId id="515" r:id="rId31"/>
    <p:sldId id="623" r:id="rId32"/>
    <p:sldId id="509" r:id="rId33"/>
    <p:sldId id="616" r:id="rId34"/>
    <p:sldId id="610" r:id="rId35"/>
    <p:sldId id="622" r:id="rId36"/>
    <p:sldId id="621" r:id="rId37"/>
    <p:sldId id="630" r:id="rId38"/>
  </p:sldIdLst>
  <p:sldSz cx="9144000" cy="6858000" type="screen4x3"/>
  <p:notesSz cx="6950075" cy="9236075"/>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601A0A-1B68-9F7B-F24D-D63184ADE0E8}" name="Ashley Matus" initials="AM" userId="S::AMatus@jbsinternational.com::345b2db7-2b01-401c-a41e-3a12b07734d9" providerId="AD"/>
  <p188:author id="{C11CE511-5B1D-3D49-B51C-3CEE892EE794}" name="Stephanie Jeffreys" initials="SJ" userId="S::sjeffreys@jbsinternational.com::4b2aa478-4375-41a7-ab85-63bfafbee469" providerId="AD"/>
  <p188:author id="{5B7E463F-ABE0-4F68-57D0-DC4A6B55271E}" name="Corbin, Michelle (NIH/NIDA) [E]" initials="CM([" userId="S::corbinmm@nih.gov::d99f83ec-f82d-4ec5-b431-809b11f3c2fe" providerId="AD"/>
  <p188:author id="{79CD664E-BC2D-E449-84F8-0A330A132E28}" name="Erika Capinguian" initials="EC" userId="S::ecapinguian@jbsinternational.com::0632d952-682a-4244-8b5c-95c1246f1b5c" providerId="AD"/>
  <p188:author id="{2CD2015E-D6E1-E05E-049C-8010A725335D}" name="Ashley Matus" initials="AM" userId="S::amatus@jbsinternational.com::345b2db7-2b01-401c-a41e-3a12b07734d9" providerId="AD"/>
  <p188:author id="{39545C90-8109-2426-FD2D-548B4CDA022E}" name="Judy Lavelle" initials="JL" userId="Judy Lavelle" providerId="None"/>
  <p188:author id="{D00E0AB5-3A35-8CF8-A255-D3D1F17D5EDC}" name="NIDA/OSPC/SPB" initials="EW" userId="NIDA/OSPC/SPB" providerId="None"/>
  <p188:author id="{C99BCEC6-0AF2-C921-145C-AB7FE92D69B2}" name="Teresa DuChateau" initials="TD" userId="4c1d73560381d6b0" providerId="Windows Live"/>
  <p188:author id="{E79314CD-F727-7B13-59E5-52D2C91E1862}" name="Laura Nolan" initials="LN" userId="S::lnolan@jbsinternational.com::fa742cc1-0b44-4335-9c66-bf65a53ffa95" providerId="AD"/>
  <p188:author id="{4D4C20D1-92A0-85C2-189F-DC9D109E90A5}" name="Taryn McEachrane" initials="TM" userId="S::tmceachrane@jbsinternational.com::e3097ce2-ba3b-4860-9301-54adbffbd1cc" providerId="AD"/>
  <p188:author id="{2733A9DD-FD15-3F60-8822-9839684F7D4A}" name="Amanda Gmyrek" initials="AG" userId="S::agmyrek@jbsinternational.com::3252d3f5-07ae-48f5-97dd-ee5338e104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38E"/>
    <a:srgbClr val="CC14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06" autoAdjust="0"/>
  </p:normalViewPr>
  <p:slideViewPr>
    <p:cSldViewPr snapToGrid="0">
      <p:cViewPr varScale="1">
        <p:scale>
          <a:sx n="64" d="100"/>
          <a:sy n="64" d="100"/>
        </p:scale>
        <p:origin x="13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6335914102015"/>
          <c:y val="0.16713715417401803"/>
          <c:w val="0.86313464440133392"/>
          <c:h val="0.680114005939281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6"/>
              <c:layout>
                <c:manualLayout>
                  <c:x val="-2.0841514233300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3-4090-A92A-8A81E6A7ECED}"/>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1-5013-4090-A92A-8A81E6A7ECED}"/>
                </c:ext>
              </c:extLst>
            </c:dLbl>
            <c:dLbl>
              <c:idx val="20"/>
              <c:layout>
                <c:manualLayout>
                  <c:x val="-1.190943670474337E-2"/>
                  <c:y val="2.41925594451686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13-4090-A92A-8A81E6A7ECED}"/>
                </c:ext>
              </c:extLst>
            </c:dLbl>
            <c:dLbl>
              <c:idx val="21"/>
              <c:layout>
                <c:manualLayout>
                  <c:x val="-1.7864155057114892E-2"/>
                  <c:y val="-6.048139861292158E-18"/>
                </c:manualLayout>
              </c:layout>
              <c:tx>
                <c:rich>
                  <a:bodyPr/>
                  <a:lstStyle/>
                  <a:p>
                    <a:fld id="{C6379C95-EA55-458A-B078-BCF086534F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013-4090-A92A-8A81E6A7ECED}"/>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3-4090-A92A-8A81E6A7ECED}"/>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pt idx="21">
                  <c:v>91799</c:v>
                </c:pt>
                <c:pt idx="22">
                  <c:v>106699</c:v>
                </c:pt>
              </c:numCache>
            </c:numRef>
          </c:val>
          <c:extLst>
            <c:ext xmlns:c16="http://schemas.microsoft.com/office/drawing/2014/chart" uri="{C3380CC4-5D6E-409C-BE32-E72D297353CC}">
              <c16:uniqueId val="{00000005-5013-4090-A92A-8A81E6A7ECED}"/>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pt idx="21">
                  <c:v>28071</c:v>
                </c:pt>
                <c:pt idx="22">
                  <c:v>32398</c:v>
                </c:pt>
              </c:numCache>
            </c:numRef>
          </c:val>
          <c:smooth val="0"/>
          <c:extLst>
            <c:ext xmlns:c16="http://schemas.microsoft.com/office/drawing/2014/chart" uri="{C3380CC4-5D6E-409C-BE32-E72D297353CC}">
              <c16:uniqueId val="{00000006-5013-4090-A92A-8A81E6A7ECED}"/>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pt idx="21">
                  <c:v>63728</c:v>
                </c:pt>
                <c:pt idx="22">
                  <c:v>74301</c:v>
                </c:pt>
              </c:numCache>
            </c:numRef>
          </c:val>
          <c:smooth val="0"/>
          <c:extLst>
            <c:ext xmlns:c16="http://schemas.microsoft.com/office/drawing/2014/chart" uri="{C3380CC4-5D6E-409C-BE32-E72D297353CC}">
              <c16:uniqueId val="{00000007-5013-4090-A92A-8A81E6A7ECED}"/>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valAx>
      <c:spPr>
        <a:noFill/>
        <a:ln>
          <a:noFill/>
        </a:ln>
        <a:effectLst/>
      </c:spPr>
    </c:plotArea>
    <c:legend>
      <c:legendPos val="t"/>
      <c:layout>
        <c:manualLayout>
          <c:xMode val="edge"/>
          <c:yMode val="edge"/>
          <c:x val="0.13052719184625577"/>
          <c:y val="0.14419790507884603"/>
          <c:w val="0.36975296124158225"/>
          <c:h val="6.8909490609092836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87082439062205841"/>
          <c:h val="0.82100919313088327"/>
        </c:manualLayout>
      </c:layout>
      <c:lineChart>
        <c:grouping val="standard"/>
        <c:varyColors val="0"/>
        <c:ser>
          <c:idx val="2"/>
          <c:order val="0"/>
          <c:tx>
            <c:strRef>
              <c:f>Sheet1!$A$3</c:f>
              <c:strCache>
                <c:ptCount val="1"/>
                <c:pt idx="0">
                  <c:v>Synthetic Opioids other than Methadone (primarily fentanyl)</c:v>
                </c:pt>
              </c:strCache>
            </c:strRef>
          </c:tx>
          <c:spPr>
            <a:ln w="28575" cap="rnd">
              <a:solidFill>
                <a:schemeClr val="accent3"/>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70601</c:v>
                </c:pt>
              </c:numCache>
            </c:numRef>
          </c:val>
          <c:smooth val="0"/>
          <c:extLst>
            <c:ext xmlns:c16="http://schemas.microsoft.com/office/drawing/2014/chart" uri="{C3380CC4-5D6E-409C-BE32-E72D297353CC}">
              <c16:uniqueId val="{00000000-57B1-4D91-BD35-3E650CAFA2A6}"/>
            </c:ext>
          </c:extLst>
        </c:ser>
        <c:ser>
          <c:idx val="3"/>
          <c:order val="1"/>
          <c:tx>
            <c:strRef>
              <c:f>Sheet1!$A$6</c:f>
              <c:strCache>
                <c:ptCount val="1"/>
                <c:pt idx="0">
                  <c:v>Psychostimulants with Abuse Potential (primarily methamphetamine)</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Sheet1!$B$6:$X$6</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smooth val="0"/>
          <c:extLst>
            <c:ext xmlns:c16="http://schemas.microsoft.com/office/drawing/2014/chart" uri="{C3380CC4-5D6E-409C-BE32-E72D297353CC}">
              <c16:uniqueId val="{00000001-57B1-4D91-BD35-3E650CAFA2A6}"/>
            </c:ext>
          </c:extLst>
        </c:ser>
        <c:ser>
          <c:idx val="1"/>
          <c:order val="2"/>
          <c:tx>
            <c:strRef>
              <c:f>Sheet1!$A$5</c:f>
              <c:strCache>
                <c:ptCount val="1"/>
                <c:pt idx="0">
                  <c:v>Cocaine</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Sheet1!$B$5:$X$5</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smooth val="0"/>
          <c:extLst>
            <c:ext xmlns:c16="http://schemas.microsoft.com/office/drawing/2014/chart" uri="{C3380CC4-5D6E-409C-BE32-E72D297353CC}">
              <c16:uniqueId val="{00000002-57B1-4D91-BD35-3E650CAFA2A6}"/>
            </c:ext>
          </c:extLst>
        </c:ser>
        <c:ser>
          <c:idx val="4"/>
          <c:order val="3"/>
          <c:tx>
            <c:strRef>
              <c:f>Sheet1!$A$2</c:f>
              <c:strCache>
                <c:ptCount val="1"/>
                <c:pt idx="0">
                  <c:v>Prescription Opioids (natural &amp; semi-synthetic opioids &amp; methadone)</c:v>
                </c:pt>
              </c:strCache>
            </c:strRef>
          </c:tx>
          <c:spPr>
            <a:ln w="28575" cap="rnd">
              <a:solidFill>
                <a:schemeClr val="accent5"/>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smooth val="0"/>
          <c:extLst>
            <c:ext xmlns:c16="http://schemas.microsoft.com/office/drawing/2014/chart" uri="{C3380CC4-5D6E-409C-BE32-E72D297353CC}">
              <c16:uniqueId val="{00000003-57B1-4D91-BD35-3E650CAFA2A6}"/>
            </c:ext>
          </c:extLst>
        </c:ser>
        <c:ser>
          <c:idx val="5"/>
          <c:order val="4"/>
          <c:tx>
            <c:strRef>
              <c:f>Sheet1!$A$7</c:f>
              <c:strCache>
                <c:ptCount val="1"/>
                <c:pt idx="0">
                  <c:v>Benzodiazepines</c:v>
                </c:pt>
              </c:strCache>
            </c:strRef>
          </c:tx>
          <c:spPr>
            <a:ln w="28575" cap="rnd">
              <a:solidFill>
                <a:schemeClr val="accent6"/>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Sheet1!$B$7:$X$7</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smooth val="0"/>
          <c:extLst>
            <c:ext xmlns:c16="http://schemas.microsoft.com/office/drawing/2014/chart" uri="{C3380CC4-5D6E-409C-BE32-E72D297353CC}">
              <c16:uniqueId val="{00000004-57B1-4D91-BD35-3E650CAFA2A6}"/>
            </c:ext>
          </c:extLst>
        </c:ser>
        <c:ser>
          <c:idx val="0"/>
          <c:order val="5"/>
          <c:tx>
            <c:strRef>
              <c:f>Sheet1!$A$4</c:f>
              <c:strCache>
                <c:ptCount val="1"/>
                <c:pt idx="0">
                  <c:v>Heroin</c:v>
                </c:pt>
              </c:strCache>
            </c:strRef>
          </c:tx>
          <c:spPr>
            <a:ln w="28575" cap="rnd">
              <a:solidFill>
                <a:schemeClr val="accent1"/>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smooth val="0"/>
          <c:extLst>
            <c:ext xmlns:c16="http://schemas.microsoft.com/office/drawing/2014/chart" uri="{C3380CC4-5D6E-409C-BE32-E72D297353CC}">
              <c16:uniqueId val="{00000005-57B1-4D91-BD35-3E650CAFA2A6}"/>
            </c:ext>
          </c:extLst>
        </c:ser>
        <c:ser>
          <c:idx val="6"/>
          <c:order val="6"/>
          <c:tx>
            <c:strRef>
              <c:f>Sheet1!$A$8</c:f>
              <c:strCache>
                <c:ptCount val="1"/>
                <c:pt idx="0">
                  <c:v>Antidepressants</c:v>
                </c:pt>
              </c:strCache>
            </c:strRef>
          </c:tx>
          <c:spPr>
            <a:ln w="28575" cap="rnd">
              <a:solidFill>
                <a:schemeClr val="accent1">
                  <a:lumMod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Sheet1!$B$8:$X$8</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smooth val="0"/>
          <c:extLst>
            <c:ext xmlns:c16="http://schemas.microsoft.com/office/drawing/2014/chart" uri="{C3380CC4-5D6E-409C-BE32-E72D297353CC}">
              <c16:uniqueId val="{00000006-57B1-4D91-BD35-3E650CAFA2A6}"/>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1"/>
        <c:tickMarkSkip val="1"/>
        <c:noMultiLvlLbl val="0"/>
      </c:catAx>
      <c:valAx>
        <c:axId val="495692688"/>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majorUnit val="20000"/>
      </c:valAx>
      <c:spPr>
        <a:noFill/>
        <a:ln>
          <a:noFill/>
        </a:ln>
        <a:effectLst/>
      </c:spPr>
    </c:plotArea>
    <c:legend>
      <c:legendPos val="r"/>
      <c:layout>
        <c:manualLayout>
          <c:xMode val="edge"/>
          <c:yMode val="edge"/>
          <c:x val="0.10673555046125564"/>
          <c:y val="2.5991451816652605E-2"/>
          <c:w val="0.61001582521035747"/>
          <c:h val="0.408423087957339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64_A621A1F4.xml><?xml version="1.0" encoding="utf-8"?>
<p188:cmLst xmlns:a="http://schemas.openxmlformats.org/drawingml/2006/main" xmlns:r="http://schemas.openxmlformats.org/officeDocument/2006/relationships" xmlns:p188="http://schemas.microsoft.com/office/powerpoint/2018/8/main">
  <p188:cm id="{236ABA02-7916-451E-8A3D-5408BCC0ACAF}" authorId="{4D4C20D1-92A0-85C2-189F-DC9D109E90A5}" status="resolved" created="2023-06-15T17:49:47.931" complete="100000">
    <pc:sldMkLst xmlns:pc="http://schemas.microsoft.com/office/powerpoint/2013/main/command">
      <pc:docMk/>
      <pc:sldMk cId="1975598651" sldId="539"/>
    </pc:sldMkLst>
    <p188:txBody>
      <a:bodyPr/>
      <a:lstStyle/>
      <a:p>
        <a:r>
          <a:rPr lang="en-US"/>
          <a:t>NASN: Please ask permission from the manufacturer to use this image.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FA3BE-4028-4F37-BFF1-04DE622CEE9E}" type="doc">
      <dgm:prSet loTypeId="urn:microsoft.com/office/officeart/2005/8/layout/process2" loCatId="process" qsTypeId="urn:microsoft.com/office/officeart/2005/8/quickstyle/simple3" qsCatId="simple" csTypeId="urn:microsoft.com/office/officeart/2005/8/colors/accent1_2" csCatId="accent1" phldr="1"/>
      <dgm:spPr/>
    </dgm:pt>
    <dgm:pt modelId="{70F30FD6-610A-4279-9B6C-4E046D3E44A1}">
      <dgm:prSet phldrT="[Text]" custT="1"/>
      <dgm:spPr/>
      <dgm:t>
        <a:bodyPr/>
        <a:lstStyle/>
        <a:p>
          <a:r>
            <a:rPr lang="en-US" sz="2400" dirty="0"/>
            <a:t>Someone is exposed to a dose of opioids too strong for their body to process</a:t>
          </a:r>
        </a:p>
      </dgm:t>
    </dgm:pt>
    <dgm:pt modelId="{583A7ADB-E2C2-4375-B6EE-2B091E33400B}" type="parTrans" cxnId="{D80E6BB3-1EC7-4D8D-8917-4632C0FF4E0E}">
      <dgm:prSet/>
      <dgm:spPr/>
      <dgm:t>
        <a:bodyPr/>
        <a:lstStyle/>
        <a:p>
          <a:endParaRPr lang="en-US" sz="2400"/>
        </a:p>
      </dgm:t>
    </dgm:pt>
    <dgm:pt modelId="{2787BA05-37FB-4249-A8D0-249E207D0CCA}" type="sibTrans" cxnId="{D80E6BB3-1EC7-4D8D-8917-4632C0FF4E0E}">
      <dgm:prSet custT="1"/>
      <dgm:spPr/>
      <dgm:t>
        <a:bodyPr/>
        <a:lstStyle/>
        <a:p>
          <a:endParaRPr lang="en-US" sz="1800"/>
        </a:p>
      </dgm:t>
    </dgm:pt>
    <dgm:pt modelId="{8C2FA25D-A4D0-4DC4-BC6A-C39995496151}">
      <dgm:prSet phldrT="[Text]" custT="1"/>
      <dgm:spPr/>
      <dgm:t>
        <a:bodyPr/>
        <a:lstStyle/>
        <a:p>
          <a:r>
            <a:rPr lang="en-US" sz="2400" dirty="0"/>
            <a:t>Slow breathing or no breathing</a:t>
          </a:r>
        </a:p>
      </dgm:t>
    </dgm:pt>
    <dgm:pt modelId="{CE69F7E5-B3C6-4B47-932E-DFDFD12990A9}" type="parTrans" cxnId="{FC3A221B-769B-4F06-926E-958D21FE8276}">
      <dgm:prSet/>
      <dgm:spPr/>
      <dgm:t>
        <a:bodyPr/>
        <a:lstStyle/>
        <a:p>
          <a:endParaRPr lang="en-US" sz="2400"/>
        </a:p>
      </dgm:t>
    </dgm:pt>
    <dgm:pt modelId="{82C7733D-2F42-4116-A9C1-770334F2F31A}" type="sibTrans" cxnId="{FC3A221B-769B-4F06-926E-958D21FE8276}">
      <dgm:prSet custT="1"/>
      <dgm:spPr/>
      <dgm:t>
        <a:bodyPr/>
        <a:lstStyle/>
        <a:p>
          <a:endParaRPr lang="en-US" sz="1800"/>
        </a:p>
      </dgm:t>
    </dgm:pt>
    <dgm:pt modelId="{403F387A-C3E4-4DF9-B39D-A5E8D9CA9FE0}">
      <dgm:prSet phldrT="[Text]" custT="1"/>
      <dgm:spPr/>
      <dgm:t>
        <a:bodyPr/>
        <a:lstStyle/>
        <a:p>
          <a:r>
            <a:rPr lang="en-US" sz="2400" dirty="0"/>
            <a:t>Hypoxia (not enough oxygen getting to the brain)</a:t>
          </a:r>
        </a:p>
      </dgm:t>
    </dgm:pt>
    <dgm:pt modelId="{46032295-9083-402A-AD97-53D89B669001}" type="parTrans" cxnId="{BF549E21-7601-4C58-88EE-EA713413C5AB}">
      <dgm:prSet/>
      <dgm:spPr/>
      <dgm:t>
        <a:bodyPr/>
        <a:lstStyle/>
        <a:p>
          <a:endParaRPr lang="en-US" sz="2400"/>
        </a:p>
      </dgm:t>
    </dgm:pt>
    <dgm:pt modelId="{66580D7B-85A1-4AC8-84E0-44F0891336CF}" type="sibTrans" cxnId="{BF549E21-7601-4C58-88EE-EA713413C5AB}">
      <dgm:prSet custT="1"/>
      <dgm:spPr/>
      <dgm:t>
        <a:bodyPr/>
        <a:lstStyle/>
        <a:p>
          <a:endParaRPr lang="en-US" sz="1800"/>
        </a:p>
      </dgm:t>
    </dgm:pt>
    <dgm:pt modelId="{B5276865-5DE6-4405-BEA5-58DA399FEFC7}">
      <dgm:prSet phldrT="[Text]" custT="1"/>
      <dgm:spPr/>
      <dgm:t>
        <a:bodyPr/>
        <a:lstStyle/>
        <a:p>
          <a:r>
            <a:rPr lang="en-US" sz="2400" b="0" i="0" dirty="0"/>
            <a:t>Psychological/neurological effects, c</a:t>
          </a:r>
          <a:r>
            <a:rPr lang="en-US" sz="2400" dirty="0"/>
            <a:t>oma, permanent brain damage, or death</a:t>
          </a:r>
        </a:p>
      </dgm:t>
    </dgm:pt>
    <dgm:pt modelId="{8DEB6AAA-3F10-480D-BAFF-3B45D3D5CC10}" type="parTrans" cxnId="{3A17D608-B44C-43D9-9BDC-D943E57B3846}">
      <dgm:prSet/>
      <dgm:spPr/>
      <dgm:t>
        <a:bodyPr/>
        <a:lstStyle/>
        <a:p>
          <a:endParaRPr lang="en-US" sz="2400"/>
        </a:p>
      </dgm:t>
    </dgm:pt>
    <dgm:pt modelId="{B11193D8-A754-4D89-926E-662C74B75465}" type="sibTrans" cxnId="{3A17D608-B44C-43D9-9BDC-D943E57B3846}">
      <dgm:prSet/>
      <dgm:spPr/>
      <dgm:t>
        <a:bodyPr/>
        <a:lstStyle/>
        <a:p>
          <a:endParaRPr lang="en-US" sz="2400"/>
        </a:p>
      </dgm:t>
    </dgm:pt>
    <dgm:pt modelId="{D28C61B9-D3A9-45D2-986C-58A2471C3CB7}" type="pres">
      <dgm:prSet presAssocID="{4D8FA3BE-4028-4F37-BFF1-04DE622CEE9E}" presName="linearFlow" presStyleCnt="0">
        <dgm:presLayoutVars>
          <dgm:resizeHandles val="exact"/>
        </dgm:presLayoutVars>
      </dgm:prSet>
      <dgm:spPr/>
    </dgm:pt>
    <dgm:pt modelId="{C3300369-5E71-47C1-8B37-7498E1D98CEF}" type="pres">
      <dgm:prSet presAssocID="{70F30FD6-610A-4279-9B6C-4E046D3E44A1}" presName="node" presStyleLbl="node1" presStyleIdx="0" presStyleCnt="4">
        <dgm:presLayoutVars>
          <dgm:bulletEnabled val="1"/>
        </dgm:presLayoutVars>
      </dgm:prSet>
      <dgm:spPr/>
    </dgm:pt>
    <dgm:pt modelId="{FD6C59D9-8D58-4E90-879F-E4456A759536}" type="pres">
      <dgm:prSet presAssocID="{2787BA05-37FB-4249-A8D0-249E207D0CCA}" presName="sibTrans" presStyleLbl="sibTrans2D1" presStyleIdx="0" presStyleCnt="3"/>
      <dgm:spPr/>
    </dgm:pt>
    <dgm:pt modelId="{08817255-D39A-4AB8-A757-CE230A91B7F4}" type="pres">
      <dgm:prSet presAssocID="{2787BA05-37FB-4249-A8D0-249E207D0CCA}" presName="connectorText" presStyleLbl="sibTrans2D1" presStyleIdx="0" presStyleCnt="3"/>
      <dgm:spPr/>
    </dgm:pt>
    <dgm:pt modelId="{96CF2823-A654-422F-B20C-CF2B7D222E61}" type="pres">
      <dgm:prSet presAssocID="{8C2FA25D-A4D0-4DC4-BC6A-C39995496151}" presName="node" presStyleLbl="node1" presStyleIdx="1" presStyleCnt="4">
        <dgm:presLayoutVars>
          <dgm:bulletEnabled val="1"/>
        </dgm:presLayoutVars>
      </dgm:prSet>
      <dgm:spPr/>
    </dgm:pt>
    <dgm:pt modelId="{2EEAB893-51A7-42BF-A76B-3B3BE994181F}" type="pres">
      <dgm:prSet presAssocID="{82C7733D-2F42-4116-A9C1-770334F2F31A}" presName="sibTrans" presStyleLbl="sibTrans2D1" presStyleIdx="1" presStyleCnt="3"/>
      <dgm:spPr/>
    </dgm:pt>
    <dgm:pt modelId="{D10380BC-31E5-4788-822D-E9E4EAB2B200}" type="pres">
      <dgm:prSet presAssocID="{82C7733D-2F42-4116-A9C1-770334F2F31A}" presName="connectorText" presStyleLbl="sibTrans2D1" presStyleIdx="1" presStyleCnt="3"/>
      <dgm:spPr/>
    </dgm:pt>
    <dgm:pt modelId="{50182131-9998-4E43-9D23-00B94314A15E}" type="pres">
      <dgm:prSet presAssocID="{403F387A-C3E4-4DF9-B39D-A5E8D9CA9FE0}" presName="node" presStyleLbl="node1" presStyleIdx="2" presStyleCnt="4">
        <dgm:presLayoutVars>
          <dgm:bulletEnabled val="1"/>
        </dgm:presLayoutVars>
      </dgm:prSet>
      <dgm:spPr/>
    </dgm:pt>
    <dgm:pt modelId="{2A8C3D90-44F7-4E28-84C1-30B9313193B3}" type="pres">
      <dgm:prSet presAssocID="{66580D7B-85A1-4AC8-84E0-44F0891336CF}" presName="sibTrans" presStyleLbl="sibTrans2D1" presStyleIdx="2" presStyleCnt="3"/>
      <dgm:spPr/>
    </dgm:pt>
    <dgm:pt modelId="{CF3284C3-1711-408F-9C08-D556C44A1A9A}" type="pres">
      <dgm:prSet presAssocID="{66580D7B-85A1-4AC8-84E0-44F0891336CF}" presName="connectorText" presStyleLbl="sibTrans2D1" presStyleIdx="2" presStyleCnt="3"/>
      <dgm:spPr/>
    </dgm:pt>
    <dgm:pt modelId="{C66E5C36-C0A0-4C72-A092-FB2E3D9E8066}" type="pres">
      <dgm:prSet presAssocID="{B5276865-5DE6-4405-BEA5-58DA399FEFC7}" presName="node" presStyleLbl="node1" presStyleIdx="3" presStyleCnt="4">
        <dgm:presLayoutVars>
          <dgm:bulletEnabled val="1"/>
        </dgm:presLayoutVars>
      </dgm:prSet>
      <dgm:spPr/>
    </dgm:pt>
  </dgm:ptLst>
  <dgm:cxnLst>
    <dgm:cxn modelId="{7AE0DC00-475D-45A8-9EEF-876A2C14D7F5}" type="presOf" srcId="{403F387A-C3E4-4DF9-B39D-A5E8D9CA9FE0}" destId="{50182131-9998-4E43-9D23-00B94314A15E}" srcOrd="0" destOrd="0" presId="urn:microsoft.com/office/officeart/2005/8/layout/process2"/>
    <dgm:cxn modelId="{3A17D608-B44C-43D9-9BDC-D943E57B3846}" srcId="{4D8FA3BE-4028-4F37-BFF1-04DE622CEE9E}" destId="{B5276865-5DE6-4405-BEA5-58DA399FEFC7}" srcOrd="3" destOrd="0" parTransId="{8DEB6AAA-3F10-480D-BAFF-3B45D3D5CC10}" sibTransId="{B11193D8-A754-4D89-926E-662C74B75465}"/>
    <dgm:cxn modelId="{04E43A16-5DCC-4F80-AAAA-AED5F9248670}" type="presOf" srcId="{2787BA05-37FB-4249-A8D0-249E207D0CCA}" destId="{FD6C59D9-8D58-4E90-879F-E4456A759536}" srcOrd="0" destOrd="0" presId="urn:microsoft.com/office/officeart/2005/8/layout/process2"/>
    <dgm:cxn modelId="{FC3A221B-769B-4F06-926E-958D21FE8276}" srcId="{4D8FA3BE-4028-4F37-BFF1-04DE622CEE9E}" destId="{8C2FA25D-A4D0-4DC4-BC6A-C39995496151}" srcOrd="1" destOrd="0" parTransId="{CE69F7E5-B3C6-4B47-932E-DFDFD12990A9}" sibTransId="{82C7733D-2F42-4116-A9C1-770334F2F31A}"/>
    <dgm:cxn modelId="{BF549E21-7601-4C58-88EE-EA713413C5AB}" srcId="{4D8FA3BE-4028-4F37-BFF1-04DE622CEE9E}" destId="{403F387A-C3E4-4DF9-B39D-A5E8D9CA9FE0}" srcOrd="2" destOrd="0" parTransId="{46032295-9083-402A-AD97-53D89B669001}" sibTransId="{66580D7B-85A1-4AC8-84E0-44F0891336CF}"/>
    <dgm:cxn modelId="{BB8C1472-1403-4E9E-AB18-C5756D0C2150}" type="presOf" srcId="{4D8FA3BE-4028-4F37-BFF1-04DE622CEE9E}" destId="{D28C61B9-D3A9-45D2-986C-58A2471C3CB7}" srcOrd="0" destOrd="0" presId="urn:microsoft.com/office/officeart/2005/8/layout/process2"/>
    <dgm:cxn modelId="{13D3C998-296D-4E9B-AAD4-78F44D2C9550}" type="presOf" srcId="{66580D7B-85A1-4AC8-84E0-44F0891336CF}" destId="{2A8C3D90-44F7-4E28-84C1-30B9313193B3}" srcOrd="0" destOrd="0" presId="urn:microsoft.com/office/officeart/2005/8/layout/process2"/>
    <dgm:cxn modelId="{AF36419E-39B6-4EEC-AB03-4749CF246430}" type="presOf" srcId="{66580D7B-85A1-4AC8-84E0-44F0891336CF}" destId="{CF3284C3-1711-408F-9C08-D556C44A1A9A}" srcOrd="1" destOrd="0" presId="urn:microsoft.com/office/officeart/2005/8/layout/process2"/>
    <dgm:cxn modelId="{D80E6BB3-1EC7-4D8D-8917-4632C0FF4E0E}" srcId="{4D8FA3BE-4028-4F37-BFF1-04DE622CEE9E}" destId="{70F30FD6-610A-4279-9B6C-4E046D3E44A1}" srcOrd="0" destOrd="0" parTransId="{583A7ADB-E2C2-4375-B6EE-2B091E33400B}" sibTransId="{2787BA05-37FB-4249-A8D0-249E207D0CCA}"/>
    <dgm:cxn modelId="{4A18BAE3-A57A-4432-BC4A-0DA874B9402C}" type="presOf" srcId="{82C7733D-2F42-4116-A9C1-770334F2F31A}" destId="{D10380BC-31E5-4788-822D-E9E4EAB2B200}" srcOrd="1" destOrd="0" presId="urn:microsoft.com/office/officeart/2005/8/layout/process2"/>
    <dgm:cxn modelId="{6DA007E4-66F0-4D4D-A2AA-3CFF8EDDB670}" type="presOf" srcId="{82C7733D-2F42-4116-A9C1-770334F2F31A}" destId="{2EEAB893-51A7-42BF-A76B-3B3BE994181F}" srcOrd="0" destOrd="0" presId="urn:microsoft.com/office/officeart/2005/8/layout/process2"/>
    <dgm:cxn modelId="{8A4651EB-43C9-438C-AE89-2F3B57E13276}" type="presOf" srcId="{B5276865-5DE6-4405-BEA5-58DA399FEFC7}" destId="{C66E5C36-C0A0-4C72-A092-FB2E3D9E8066}" srcOrd="0" destOrd="0" presId="urn:microsoft.com/office/officeart/2005/8/layout/process2"/>
    <dgm:cxn modelId="{EAAFAEF1-124E-4C06-BEE1-1DDBAA6E5597}" type="presOf" srcId="{2787BA05-37FB-4249-A8D0-249E207D0CCA}" destId="{08817255-D39A-4AB8-A757-CE230A91B7F4}" srcOrd="1" destOrd="0" presId="urn:microsoft.com/office/officeart/2005/8/layout/process2"/>
    <dgm:cxn modelId="{147B84F8-CA51-428F-AAC7-1C6BCFE4A6E0}" type="presOf" srcId="{8C2FA25D-A4D0-4DC4-BC6A-C39995496151}" destId="{96CF2823-A654-422F-B20C-CF2B7D222E61}" srcOrd="0" destOrd="0" presId="urn:microsoft.com/office/officeart/2005/8/layout/process2"/>
    <dgm:cxn modelId="{E61715FD-4D9D-4CC8-85C6-A1E91A6705D7}" type="presOf" srcId="{70F30FD6-610A-4279-9B6C-4E046D3E44A1}" destId="{C3300369-5E71-47C1-8B37-7498E1D98CEF}" srcOrd="0" destOrd="0" presId="urn:microsoft.com/office/officeart/2005/8/layout/process2"/>
    <dgm:cxn modelId="{FEF74176-1743-4D11-B919-DAF17BE1B352}" type="presParOf" srcId="{D28C61B9-D3A9-45D2-986C-58A2471C3CB7}" destId="{C3300369-5E71-47C1-8B37-7498E1D98CEF}" srcOrd="0" destOrd="0" presId="urn:microsoft.com/office/officeart/2005/8/layout/process2"/>
    <dgm:cxn modelId="{2A83CA13-4E20-41AA-98A5-1A270BA9BB9F}" type="presParOf" srcId="{D28C61B9-D3A9-45D2-986C-58A2471C3CB7}" destId="{FD6C59D9-8D58-4E90-879F-E4456A759536}" srcOrd="1" destOrd="0" presId="urn:microsoft.com/office/officeart/2005/8/layout/process2"/>
    <dgm:cxn modelId="{628A0ADB-8D07-49ED-9180-614945176DDD}" type="presParOf" srcId="{FD6C59D9-8D58-4E90-879F-E4456A759536}" destId="{08817255-D39A-4AB8-A757-CE230A91B7F4}" srcOrd="0" destOrd="0" presId="urn:microsoft.com/office/officeart/2005/8/layout/process2"/>
    <dgm:cxn modelId="{F6E8A091-E096-481F-A489-0EBC5E022CE7}" type="presParOf" srcId="{D28C61B9-D3A9-45D2-986C-58A2471C3CB7}" destId="{96CF2823-A654-422F-B20C-CF2B7D222E61}" srcOrd="2" destOrd="0" presId="urn:microsoft.com/office/officeart/2005/8/layout/process2"/>
    <dgm:cxn modelId="{356D439F-75F8-4092-9C82-9783B5D1F63D}" type="presParOf" srcId="{D28C61B9-D3A9-45D2-986C-58A2471C3CB7}" destId="{2EEAB893-51A7-42BF-A76B-3B3BE994181F}" srcOrd="3" destOrd="0" presId="urn:microsoft.com/office/officeart/2005/8/layout/process2"/>
    <dgm:cxn modelId="{B1243721-4A53-4A39-B07D-7FD074577DC4}" type="presParOf" srcId="{2EEAB893-51A7-42BF-A76B-3B3BE994181F}" destId="{D10380BC-31E5-4788-822D-E9E4EAB2B200}" srcOrd="0" destOrd="0" presId="urn:microsoft.com/office/officeart/2005/8/layout/process2"/>
    <dgm:cxn modelId="{78A24D1D-E795-4BF8-A54F-CC88E4A22F10}" type="presParOf" srcId="{D28C61B9-D3A9-45D2-986C-58A2471C3CB7}" destId="{50182131-9998-4E43-9D23-00B94314A15E}" srcOrd="4" destOrd="0" presId="urn:microsoft.com/office/officeart/2005/8/layout/process2"/>
    <dgm:cxn modelId="{453DD10B-D24B-4CAD-8621-06015F37AAD7}" type="presParOf" srcId="{D28C61B9-D3A9-45D2-986C-58A2471C3CB7}" destId="{2A8C3D90-44F7-4E28-84C1-30B9313193B3}" srcOrd="5" destOrd="0" presId="urn:microsoft.com/office/officeart/2005/8/layout/process2"/>
    <dgm:cxn modelId="{85F50020-AAF3-46FD-A77A-A01BBEE6FA3C}" type="presParOf" srcId="{2A8C3D90-44F7-4E28-84C1-30B9313193B3}" destId="{CF3284C3-1711-408F-9C08-D556C44A1A9A}" srcOrd="0" destOrd="0" presId="urn:microsoft.com/office/officeart/2005/8/layout/process2"/>
    <dgm:cxn modelId="{3C75386A-4F75-42A1-926B-765A631FE066}" type="presParOf" srcId="{D28C61B9-D3A9-45D2-986C-58A2471C3CB7}" destId="{C66E5C36-C0A0-4C72-A092-FB2E3D9E8066}"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9B96A-40E1-42FD-9D05-C8B0BF7A35BA}" type="doc">
      <dgm:prSet loTypeId="urn:microsoft.com/office/officeart/2016/7/layout/BasicLinearProcessNumbered" loCatId="process" qsTypeId="urn:microsoft.com/office/officeart/2005/8/quickstyle/simple5" qsCatId="simple" csTypeId="urn:microsoft.com/office/officeart/2005/8/colors/accent1_5" csCatId="accent1" phldr="1"/>
      <dgm:spPr/>
      <dgm:t>
        <a:bodyPr/>
        <a:lstStyle/>
        <a:p>
          <a:endParaRPr lang="en-US"/>
        </a:p>
      </dgm:t>
    </dgm:pt>
    <dgm:pt modelId="{065550ED-57B4-4405-A232-9A7AFE700901}">
      <dgm:prSet/>
      <dgm:spPr/>
      <dgm:t>
        <a:bodyPr/>
        <a:lstStyle/>
        <a:p>
          <a:pPr algn="ctr"/>
          <a:r>
            <a:rPr lang="en-US" b="1" dirty="0"/>
            <a:t>Evaluate for signs of overdose</a:t>
          </a:r>
          <a:endParaRPr lang="en-US" dirty="0"/>
        </a:p>
      </dgm:t>
    </dgm:pt>
    <dgm:pt modelId="{C80DC719-0E2A-4661-A187-02A49E8AFEA7}" type="parTrans" cxnId="{9EF0E4B3-5AFE-4E6E-B013-46AD51C76CFD}">
      <dgm:prSet/>
      <dgm:spPr/>
      <dgm:t>
        <a:bodyPr/>
        <a:lstStyle/>
        <a:p>
          <a:endParaRPr lang="en-US"/>
        </a:p>
      </dgm:t>
    </dgm:pt>
    <dgm:pt modelId="{466E8D12-37B0-4B60-B0FE-28230346F61A}" type="sibTrans" cxnId="{9EF0E4B3-5AFE-4E6E-B013-46AD51C76CFD}">
      <dgm:prSet phldrT="1" phldr="0"/>
      <dgm:spPr/>
      <dgm:t>
        <a:bodyPr/>
        <a:lstStyle/>
        <a:p>
          <a:r>
            <a:rPr lang="en-US"/>
            <a:t>1</a:t>
          </a:r>
        </a:p>
      </dgm:t>
    </dgm:pt>
    <dgm:pt modelId="{A750DD22-962E-4DEA-BBAB-8AB1CF1F1982}">
      <dgm:prSet/>
      <dgm:spPr/>
      <dgm:t>
        <a:bodyPr/>
        <a:lstStyle/>
        <a:p>
          <a:pPr algn="ctr"/>
          <a:r>
            <a:rPr lang="en-US" b="1"/>
            <a:t>Call 911</a:t>
          </a:r>
          <a:endParaRPr lang="en-US"/>
        </a:p>
      </dgm:t>
    </dgm:pt>
    <dgm:pt modelId="{61928C07-440B-4462-B7C8-F9C2686F6CD8}" type="parTrans" cxnId="{BE6E4ECB-65EB-487B-8D0F-A16F7BD90291}">
      <dgm:prSet/>
      <dgm:spPr/>
      <dgm:t>
        <a:bodyPr/>
        <a:lstStyle/>
        <a:p>
          <a:endParaRPr lang="en-US"/>
        </a:p>
      </dgm:t>
    </dgm:pt>
    <dgm:pt modelId="{38D1F792-1F1C-483C-B3C0-3816943C2FC2}" type="sibTrans" cxnId="{BE6E4ECB-65EB-487B-8D0F-A16F7BD90291}">
      <dgm:prSet phldrT="2" phldr="0"/>
      <dgm:spPr/>
      <dgm:t>
        <a:bodyPr/>
        <a:lstStyle/>
        <a:p>
          <a:r>
            <a:rPr lang="en-US"/>
            <a:t>2</a:t>
          </a:r>
        </a:p>
      </dgm:t>
    </dgm:pt>
    <dgm:pt modelId="{96A5088A-67B0-4BE9-9795-57EE5B248323}">
      <dgm:prSet/>
      <dgm:spPr/>
      <dgm:t>
        <a:bodyPr/>
        <a:lstStyle/>
        <a:p>
          <a:pPr algn="ctr"/>
          <a:r>
            <a:rPr lang="en-US" b="1"/>
            <a:t>Administer Naloxone</a:t>
          </a:r>
          <a:r>
            <a:rPr lang="en-US" b="1">
              <a:latin typeface="Calibri Light" panose="020F0302020204030204"/>
            </a:rPr>
            <a:t>*</a:t>
          </a:r>
          <a:endParaRPr lang="en-US"/>
        </a:p>
      </dgm:t>
    </dgm:pt>
    <dgm:pt modelId="{FAAF4C0F-013A-4CA2-AB31-D7BE9A922F5F}" type="parTrans" cxnId="{CC50579F-197C-47FA-B399-475888481A8D}">
      <dgm:prSet/>
      <dgm:spPr/>
      <dgm:t>
        <a:bodyPr/>
        <a:lstStyle/>
        <a:p>
          <a:endParaRPr lang="en-US"/>
        </a:p>
      </dgm:t>
    </dgm:pt>
    <dgm:pt modelId="{E3ACC68E-4F22-41D8-87F2-5EDB667E1CC1}" type="sibTrans" cxnId="{CC50579F-197C-47FA-B399-475888481A8D}">
      <dgm:prSet phldrT="3" phldr="0"/>
      <dgm:spPr/>
      <dgm:t>
        <a:bodyPr/>
        <a:lstStyle/>
        <a:p>
          <a:r>
            <a:rPr lang="en-US"/>
            <a:t>3</a:t>
          </a:r>
        </a:p>
      </dgm:t>
    </dgm:pt>
    <dgm:pt modelId="{1D747CC3-1357-43A2-9748-48FB26CC27CF}">
      <dgm:prSet/>
      <dgm:spPr/>
      <dgm:t>
        <a:bodyPr/>
        <a:lstStyle/>
        <a:p>
          <a:pPr algn="ctr"/>
          <a:r>
            <a:rPr lang="en-US" b="1"/>
            <a:t>Support Breathing</a:t>
          </a:r>
          <a:endParaRPr lang="en-US"/>
        </a:p>
      </dgm:t>
    </dgm:pt>
    <dgm:pt modelId="{918D7315-B645-4727-858D-838B4C5765E7}" type="parTrans" cxnId="{76CEAEF6-934F-4D7E-8E0A-3A79F628A122}">
      <dgm:prSet/>
      <dgm:spPr/>
      <dgm:t>
        <a:bodyPr/>
        <a:lstStyle/>
        <a:p>
          <a:endParaRPr lang="en-US"/>
        </a:p>
      </dgm:t>
    </dgm:pt>
    <dgm:pt modelId="{9201ED6F-335F-44FE-97F3-5873F72A4B23}" type="sibTrans" cxnId="{76CEAEF6-934F-4D7E-8E0A-3A79F628A122}">
      <dgm:prSet phldrT="4" phldr="0"/>
      <dgm:spPr/>
      <dgm:t>
        <a:bodyPr/>
        <a:lstStyle/>
        <a:p>
          <a:r>
            <a:rPr lang="en-US"/>
            <a:t>4</a:t>
          </a:r>
        </a:p>
      </dgm:t>
    </dgm:pt>
    <dgm:pt modelId="{91EA598C-D1B8-467B-8EB3-594B7BB0D544}">
      <dgm:prSet/>
      <dgm:spPr/>
      <dgm:t>
        <a:bodyPr/>
        <a:lstStyle/>
        <a:p>
          <a:pPr algn="ctr"/>
          <a:r>
            <a:rPr lang="en-US" b="1"/>
            <a:t>Monitor for Response</a:t>
          </a:r>
          <a:endParaRPr lang="en-US"/>
        </a:p>
      </dgm:t>
    </dgm:pt>
    <dgm:pt modelId="{49F6F616-EB51-4573-9483-F54C74587892}" type="parTrans" cxnId="{6E05721F-0304-408F-AAD8-EB96AE70E916}">
      <dgm:prSet/>
      <dgm:spPr/>
      <dgm:t>
        <a:bodyPr/>
        <a:lstStyle/>
        <a:p>
          <a:endParaRPr lang="en-US"/>
        </a:p>
      </dgm:t>
    </dgm:pt>
    <dgm:pt modelId="{929E4EE5-2093-4152-9948-306F3A604A80}" type="sibTrans" cxnId="{6E05721F-0304-408F-AAD8-EB96AE70E916}">
      <dgm:prSet phldrT="5" phldr="0"/>
      <dgm:spPr/>
      <dgm:t>
        <a:bodyPr/>
        <a:lstStyle/>
        <a:p>
          <a:r>
            <a:rPr lang="en-US"/>
            <a:t>5</a:t>
          </a:r>
        </a:p>
      </dgm:t>
    </dgm:pt>
    <dgm:pt modelId="{E1B5D70E-541D-4199-82CF-323F422D31FD}" type="pres">
      <dgm:prSet presAssocID="{3489B96A-40E1-42FD-9D05-C8B0BF7A35BA}" presName="Name0" presStyleCnt="0">
        <dgm:presLayoutVars>
          <dgm:animLvl val="lvl"/>
          <dgm:resizeHandles val="exact"/>
        </dgm:presLayoutVars>
      </dgm:prSet>
      <dgm:spPr/>
    </dgm:pt>
    <dgm:pt modelId="{7FFE7568-4B34-4B5D-8716-CFE26FE27D48}" type="pres">
      <dgm:prSet presAssocID="{065550ED-57B4-4405-A232-9A7AFE700901}" presName="compositeNode" presStyleCnt="0">
        <dgm:presLayoutVars>
          <dgm:bulletEnabled val="1"/>
        </dgm:presLayoutVars>
      </dgm:prSet>
      <dgm:spPr/>
    </dgm:pt>
    <dgm:pt modelId="{E9DDE4B7-6750-4E3E-BA85-D57D02FD4042}" type="pres">
      <dgm:prSet presAssocID="{065550ED-57B4-4405-A232-9A7AFE700901}" presName="bgRect" presStyleLbl="bgAccFollowNode1" presStyleIdx="0" presStyleCnt="5"/>
      <dgm:spPr/>
    </dgm:pt>
    <dgm:pt modelId="{FAF3F332-99D9-4C64-BDF4-F75D95C4A33F}" type="pres">
      <dgm:prSet presAssocID="{466E8D12-37B0-4B60-B0FE-28230346F61A}" presName="sibTransNodeCircle" presStyleLbl="alignNode1" presStyleIdx="0" presStyleCnt="10">
        <dgm:presLayoutVars>
          <dgm:chMax val="0"/>
          <dgm:bulletEnabled/>
        </dgm:presLayoutVars>
      </dgm:prSet>
      <dgm:spPr/>
    </dgm:pt>
    <dgm:pt modelId="{3052DA7A-3259-45B4-ADA0-C6A6D207CF8D}" type="pres">
      <dgm:prSet presAssocID="{065550ED-57B4-4405-A232-9A7AFE700901}" presName="bottomLine" presStyleLbl="alignNode1" presStyleIdx="1" presStyleCnt="10" custScaleY="2000000">
        <dgm:presLayoutVars/>
      </dgm:prSet>
      <dgm:spPr/>
    </dgm:pt>
    <dgm:pt modelId="{A03939F5-6403-4023-B682-BDC2B91BFF19}" type="pres">
      <dgm:prSet presAssocID="{065550ED-57B4-4405-A232-9A7AFE700901}" presName="nodeText" presStyleLbl="bgAccFollowNode1" presStyleIdx="0" presStyleCnt="5">
        <dgm:presLayoutVars>
          <dgm:bulletEnabled val="1"/>
        </dgm:presLayoutVars>
      </dgm:prSet>
      <dgm:spPr/>
    </dgm:pt>
    <dgm:pt modelId="{418B2F21-C528-403E-9646-7C612DB74A1C}" type="pres">
      <dgm:prSet presAssocID="{466E8D12-37B0-4B60-B0FE-28230346F61A}" presName="sibTrans" presStyleCnt="0"/>
      <dgm:spPr/>
    </dgm:pt>
    <dgm:pt modelId="{74116F25-EF97-4DF8-9B9E-3EDAE640B696}" type="pres">
      <dgm:prSet presAssocID="{A750DD22-962E-4DEA-BBAB-8AB1CF1F1982}" presName="compositeNode" presStyleCnt="0">
        <dgm:presLayoutVars>
          <dgm:bulletEnabled val="1"/>
        </dgm:presLayoutVars>
      </dgm:prSet>
      <dgm:spPr/>
    </dgm:pt>
    <dgm:pt modelId="{10F03730-ED45-4731-861A-36A6A41593B3}" type="pres">
      <dgm:prSet presAssocID="{A750DD22-962E-4DEA-BBAB-8AB1CF1F1982}" presName="bgRect" presStyleLbl="bgAccFollowNode1" presStyleIdx="1" presStyleCnt="5"/>
      <dgm:spPr/>
    </dgm:pt>
    <dgm:pt modelId="{53444C77-83AF-49D3-8C61-2BE8D3CA1878}" type="pres">
      <dgm:prSet presAssocID="{38D1F792-1F1C-483C-B3C0-3816943C2FC2}" presName="sibTransNodeCircle" presStyleLbl="alignNode1" presStyleIdx="2" presStyleCnt="10">
        <dgm:presLayoutVars>
          <dgm:chMax val="0"/>
          <dgm:bulletEnabled/>
        </dgm:presLayoutVars>
      </dgm:prSet>
      <dgm:spPr/>
    </dgm:pt>
    <dgm:pt modelId="{7F3195CB-BD4E-4746-A990-E5FED0F5FF24}" type="pres">
      <dgm:prSet presAssocID="{A750DD22-962E-4DEA-BBAB-8AB1CF1F1982}" presName="bottomLine" presStyleLbl="alignNode1" presStyleIdx="3" presStyleCnt="10" custScaleY="2000000">
        <dgm:presLayoutVars/>
      </dgm:prSet>
      <dgm:spPr/>
    </dgm:pt>
    <dgm:pt modelId="{268B5CBE-994C-4783-A002-7FF95590EE03}" type="pres">
      <dgm:prSet presAssocID="{A750DD22-962E-4DEA-BBAB-8AB1CF1F1982}" presName="nodeText" presStyleLbl="bgAccFollowNode1" presStyleIdx="1" presStyleCnt="5">
        <dgm:presLayoutVars>
          <dgm:bulletEnabled val="1"/>
        </dgm:presLayoutVars>
      </dgm:prSet>
      <dgm:spPr/>
    </dgm:pt>
    <dgm:pt modelId="{BA163486-A54E-4AB7-A36D-243B4E2E6D5F}" type="pres">
      <dgm:prSet presAssocID="{38D1F792-1F1C-483C-B3C0-3816943C2FC2}" presName="sibTrans" presStyleCnt="0"/>
      <dgm:spPr/>
    </dgm:pt>
    <dgm:pt modelId="{CA6D359D-ADE4-4DCC-8C02-17F282BB2D1D}" type="pres">
      <dgm:prSet presAssocID="{96A5088A-67B0-4BE9-9795-57EE5B248323}" presName="compositeNode" presStyleCnt="0">
        <dgm:presLayoutVars>
          <dgm:bulletEnabled val="1"/>
        </dgm:presLayoutVars>
      </dgm:prSet>
      <dgm:spPr/>
    </dgm:pt>
    <dgm:pt modelId="{D0F6EE9B-5ABD-4748-A8AA-34D16A4B6C53}" type="pres">
      <dgm:prSet presAssocID="{96A5088A-67B0-4BE9-9795-57EE5B248323}" presName="bgRect" presStyleLbl="bgAccFollowNode1" presStyleIdx="2" presStyleCnt="5"/>
      <dgm:spPr/>
    </dgm:pt>
    <dgm:pt modelId="{EE53D2FB-B099-417C-BF0C-2AF1488A3548}" type="pres">
      <dgm:prSet presAssocID="{E3ACC68E-4F22-41D8-87F2-5EDB667E1CC1}" presName="sibTransNodeCircle" presStyleLbl="alignNode1" presStyleIdx="4" presStyleCnt="10">
        <dgm:presLayoutVars>
          <dgm:chMax val="0"/>
          <dgm:bulletEnabled/>
        </dgm:presLayoutVars>
      </dgm:prSet>
      <dgm:spPr/>
    </dgm:pt>
    <dgm:pt modelId="{5E9F819B-F4A8-4CC5-BBCC-92F18AF1EC57}" type="pres">
      <dgm:prSet presAssocID="{96A5088A-67B0-4BE9-9795-57EE5B248323}" presName="bottomLine" presStyleLbl="alignNode1" presStyleIdx="5" presStyleCnt="10" custScaleY="2000000">
        <dgm:presLayoutVars/>
      </dgm:prSet>
      <dgm:spPr/>
    </dgm:pt>
    <dgm:pt modelId="{E4A3ACB3-34F1-42AE-9F61-912673B9B85A}" type="pres">
      <dgm:prSet presAssocID="{96A5088A-67B0-4BE9-9795-57EE5B248323}" presName="nodeText" presStyleLbl="bgAccFollowNode1" presStyleIdx="2" presStyleCnt="5">
        <dgm:presLayoutVars>
          <dgm:bulletEnabled val="1"/>
        </dgm:presLayoutVars>
      </dgm:prSet>
      <dgm:spPr/>
    </dgm:pt>
    <dgm:pt modelId="{FA77D977-5C72-4E36-82BF-F826392A98B8}" type="pres">
      <dgm:prSet presAssocID="{E3ACC68E-4F22-41D8-87F2-5EDB667E1CC1}" presName="sibTrans" presStyleCnt="0"/>
      <dgm:spPr/>
    </dgm:pt>
    <dgm:pt modelId="{43DB86D8-F898-4A34-8751-91E265B55AF8}" type="pres">
      <dgm:prSet presAssocID="{1D747CC3-1357-43A2-9748-48FB26CC27CF}" presName="compositeNode" presStyleCnt="0">
        <dgm:presLayoutVars>
          <dgm:bulletEnabled val="1"/>
        </dgm:presLayoutVars>
      </dgm:prSet>
      <dgm:spPr/>
    </dgm:pt>
    <dgm:pt modelId="{3E9CEBC5-3452-402C-A5D3-E56A42D22580}" type="pres">
      <dgm:prSet presAssocID="{1D747CC3-1357-43A2-9748-48FB26CC27CF}" presName="bgRect" presStyleLbl="bgAccFollowNode1" presStyleIdx="3" presStyleCnt="5"/>
      <dgm:spPr/>
    </dgm:pt>
    <dgm:pt modelId="{FF4D1DDC-4D32-4633-915C-37FF780A73B0}" type="pres">
      <dgm:prSet presAssocID="{9201ED6F-335F-44FE-97F3-5873F72A4B23}" presName="sibTransNodeCircle" presStyleLbl="alignNode1" presStyleIdx="6" presStyleCnt="10">
        <dgm:presLayoutVars>
          <dgm:chMax val="0"/>
          <dgm:bulletEnabled/>
        </dgm:presLayoutVars>
      </dgm:prSet>
      <dgm:spPr/>
    </dgm:pt>
    <dgm:pt modelId="{55EDB887-9C2D-422D-ABCC-39087392570F}" type="pres">
      <dgm:prSet presAssocID="{1D747CC3-1357-43A2-9748-48FB26CC27CF}" presName="bottomLine" presStyleLbl="alignNode1" presStyleIdx="7" presStyleCnt="10" custScaleY="2000000">
        <dgm:presLayoutVars/>
      </dgm:prSet>
      <dgm:spPr/>
    </dgm:pt>
    <dgm:pt modelId="{C492E53B-EB01-4FD1-A8DB-B775DF61C777}" type="pres">
      <dgm:prSet presAssocID="{1D747CC3-1357-43A2-9748-48FB26CC27CF}" presName="nodeText" presStyleLbl="bgAccFollowNode1" presStyleIdx="3" presStyleCnt="5">
        <dgm:presLayoutVars>
          <dgm:bulletEnabled val="1"/>
        </dgm:presLayoutVars>
      </dgm:prSet>
      <dgm:spPr/>
    </dgm:pt>
    <dgm:pt modelId="{07111B87-C74A-49DB-A670-F875DA6EE967}" type="pres">
      <dgm:prSet presAssocID="{9201ED6F-335F-44FE-97F3-5873F72A4B23}" presName="sibTrans" presStyleCnt="0"/>
      <dgm:spPr/>
    </dgm:pt>
    <dgm:pt modelId="{27396327-368A-4988-A100-D44DA4CC40A6}" type="pres">
      <dgm:prSet presAssocID="{91EA598C-D1B8-467B-8EB3-594B7BB0D544}" presName="compositeNode" presStyleCnt="0">
        <dgm:presLayoutVars>
          <dgm:bulletEnabled val="1"/>
        </dgm:presLayoutVars>
      </dgm:prSet>
      <dgm:spPr/>
    </dgm:pt>
    <dgm:pt modelId="{6C43A388-0B4A-41B8-9478-F3900995BE86}" type="pres">
      <dgm:prSet presAssocID="{91EA598C-D1B8-467B-8EB3-594B7BB0D544}" presName="bgRect" presStyleLbl="bgAccFollowNode1" presStyleIdx="4" presStyleCnt="5"/>
      <dgm:spPr/>
    </dgm:pt>
    <dgm:pt modelId="{3125940B-8BE4-4D1D-A9A0-E7A41502A012}" type="pres">
      <dgm:prSet presAssocID="{929E4EE5-2093-4152-9948-306F3A604A80}" presName="sibTransNodeCircle" presStyleLbl="alignNode1" presStyleIdx="8" presStyleCnt="10">
        <dgm:presLayoutVars>
          <dgm:chMax val="0"/>
          <dgm:bulletEnabled/>
        </dgm:presLayoutVars>
      </dgm:prSet>
      <dgm:spPr/>
    </dgm:pt>
    <dgm:pt modelId="{247BCD25-F56D-4B81-9E17-B7375634B3CC}" type="pres">
      <dgm:prSet presAssocID="{91EA598C-D1B8-467B-8EB3-594B7BB0D544}" presName="bottomLine" presStyleLbl="alignNode1" presStyleIdx="9" presStyleCnt="10" custScaleY="2000000">
        <dgm:presLayoutVars/>
      </dgm:prSet>
      <dgm:spPr/>
    </dgm:pt>
    <dgm:pt modelId="{7EEF6095-BFD5-4631-A348-6EF6D978E625}" type="pres">
      <dgm:prSet presAssocID="{91EA598C-D1B8-467B-8EB3-594B7BB0D544}" presName="nodeText" presStyleLbl="bgAccFollowNode1" presStyleIdx="4" presStyleCnt="5">
        <dgm:presLayoutVars>
          <dgm:bulletEnabled val="1"/>
        </dgm:presLayoutVars>
      </dgm:prSet>
      <dgm:spPr/>
    </dgm:pt>
  </dgm:ptLst>
  <dgm:cxnLst>
    <dgm:cxn modelId="{D4B2F00F-F31C-4189-A5AC-4D3D8D2DD6B0}" type="presOf" srcId="{9201ED6F-335F-44FE-97F3-5873F72A4B23}" destId="{FF4D1DDC-4D32-4633-915C-37FF780A73B0}" srcOrd="0" destOrd="0" presId="urn:microsoft.com/office/officeart/2016/7/layout/BasicLinearProcessNumbered"/>
    <dgm:cxn modelId="{6E05721F-0304-408F-AAD8-EB96AE70E916}" srcId="{3489B96A-40E1-42FD-9D05-C8B0BF7A35BA}" destId="{91EA598C-D1B8-467B-8EB3-594B7BB0D544}" srcOrd="4" destOrd="0" parTransId="{49F6F616-EB51-4573-9483-F54C74587892}" sibTransId="{929E4EE5-2093-4152-9948-306F3A604A80}"/>
    <dgm:cxn modelId="{C8FD6833-9D84-42E2-94A6-C22EC232637F}" type="presOf" srcId="{38D1F792-1F1C-483C-B3C0-3816943C2FC2}" destId="{53444C77-83AF-49D3-8C61-2BE8D3CA1878}" srcOrd="0" destOrd="0" presId="urn:microsoft.com/office/officeart/2016/7/layout/BasicLinearProcessNumbered"/>
    <dgm:cxn modelId="{89031D39-04C2-441E-9CE4-CB218B64AAB0}" type="presOf" srcId="{3489B96A-40E1-42FD-9D05-C8B0BF7A35BA}" destId="{E1B5D70E-541D-4199-82CF-323F422D31FD}" srcOrd="0" destOrd="0" presId="urn:microsoft.com/office/officeart/2016/7/layout/BasicLinearProcessNumbered"/>
    <dgm:cxn modelId="{FF815A42-C33F-4F5B-B600-9715B5620E8B}" type="presOf" srcId="{466E8D12-37B0-4B60-B0FE-28230346F61A}" destId="{FAF3F332-99D9-4C64-BDF4-F75D95C4A33F}" srcOrd="0" destOrd="0" presId="urn:microsoft.com/office/officeart/2016/7/layout/BasicLinearProcessNumbered"/>
    <dgm:cxn modelId="{FE236F66-6823-46C8-812B-319CFB97CCCE}" type="presOf" srcId="{91EA598C-D1B8-467B-8EB3-594B7BB0D544}" destId="{7EEF6095-BFD5-4631-A348-6EF6D978E625}" srcOrd="1" destOrd="0" presId="urn:microsoft.com/office/officeart/2016/7/layout/BasicLinearProcessNumbered"/>
    <dgm:cxn modelId="{4D228647-A8D6-46E5-9CE3-A28EDDB02EB7}" type="presOf" srcId="{065550ED-57B4-4405-A232-9A7AFE700901}" destId="{E9DDE4B7-6750-4E3E-BA85-D57D02FD4042}" srcOrd="0" destOrd="0" presId="urn:microsoft.com/office/officeart/2016/7/layout/BasicLinearProcessNumbered"/>
    <dgm:cxn modelId="{74587369-CF69-4416-91AF-0729D2C64818}" type="presOf" srcId="{E3ACC68E-4F22-41D8-87F2-5EDB667E1CC1}" destId="{EE53D2FB-B099-417C-BF0C-2AF1488A3548}" srcOrd="0" destOrd="0" presId="urn:microsoft.com/office/officeart/2016/7/layout/BasicLinearProcessNumbered"/>
    <dgm:cxn modelId="{B9BB456D-6893-46A8-9527-9D5ACF44B9FE}" type="presOf" srcId="{96A5088A-67B0-4BE9-9795-57EE5B248323}" destId="{D0F6EE9B-5ABD-4748-A8AA-34D16A4B6C53}" srcOrd="0" destOrd="0" presId="urn:microsoft.com/office/officeart/2016/7/layout/BasicLinearProcessNumbered"/>
    <dgm:cxn modelId="{0CEB0653-4092-433E-BA70-E987EA276EA4}" type="presOf" srcId="{1D747CC3-1357-43A2-9748-48FB26CC27CF}" destId="{C492E53B-EB01-4FD1-A8DB-B775DF61C777}" srcOrd="1" destOrd="0" presId="urn:microsoft.com/office/officeart/2016/7/layout/BasicLinearProcessNumbered"/>
    <dgm:cxn modelId="{50D52580-A6A7-4F82-8A5B-841EA28DCCB8}" type="presOf" srcId="{065550ED-57B4-4405-A232-9A7AFE700901}" destId="{A03939F5-6403-4023-B682-BDC2B91BFF19}" srcOrd="1" destOrd="0" presId="urn:microsoft.com/office/officeart/2016/7/layout/BasicLinearProcessNumbered"/>
    <dgm:cxn modelId="{C96F138A-7802-4C62-96B3-EB8C0A0DCFFF}" type="presOf" srcId="{929E4EE5-2093-4152-9948-306F3A604A80}" destId="{3125940B-8BE4-4D1D-A9A0-E7A41502A012}" srcOrd="0" destOrd="0" presId="urn:microsoft.com/office/officeart/2016/7/layout/BasicLinearProcessNumbered"/>
    <dgm:cxn modelId="{8EFD5E92-100F-4257-A715-1F4BF682EA47}" type="presOf" srcId="{1D747CC3-1357-43A2-9748-48FB26CC27CF}" destId="{3E9CEBC5-3452-402C-A5D3-E56A42D22580}" srcOrd="0" destOrd="0" presId="urn:microsoft.com/office/officeart/2016/7/layout/BasicLinearProcessNumbered"/>
    <dgm:cxn modelId="{CC50579F-197C-47FA-B399-475888481A8D}" srcId="{3489B96A-40E1-42FD-9D05-C8B0BF7A35BA}" destId="{96A5088A-67B0-4BE9-9795-57EE5B248323}" srcOrd="2" destOrd="0" parTransId="{FAAF4C0F-013A-4CA2-AB31-D7BE9A922F5F}" sibTransId="{E3ACC68E-4F22-41D8-87F2-5EDB667E1CC1}"/>
    <dgm:cxn modelId="{9FEF8FA9-9BEB-49B0-BBAC-2B2E613C0E07}" type="presOf" srcId="{A750DD22-962E-4DEA-BBAB-8AB1CF1F1982}" destId="{268B5CBE-994C-4783-A002-7FF95590EE03}" srcOrd="1" destOrd="0" presId="urn:microsoft.com/office/officeart/2016/7/layout/BasicLinearProcessNumbered"/>
    <dgm:cxn modelId="{9EF0E4B3-5AFE-4E6E-B013-46AD51C76CFD}" srcId="{3489B96A-40E1-42FD-9D05-C8B0BF7A35BA}" destId="{065550ED-57B4-4405-A232-9A7AFE700901}" srcOrd="0" destOrd="0" parTransId="{C80DC719-0E2A-4661-A187-02A49E8AFEA7}" sibTransId="{466E8D12-37B0-4B60-B0FE-28230346F61A}"/>
    <dgm:cxn modelId="{9FCF8ABD-E507-46AD-A695-46DAEFBE54DB}" type="presOf" srcId="{A750DD22-962E-4DEA-BBAB-8AB1CF1F1982}" destId="{10F03730-ED45-4731-861A-36A6A41593B3}" srcOrd="0" destOrd="0" presId="urn:microsoft.com/office/officeart/2016/7/layout/BasicLinearProcessNumbered"/>
    <dgm:cxn modelId="{FFE8CEC4-5A47-4FE1-9706-E03128BB4251}" type="presOf" srcId="{96A5088A-67B0-4BE9-9795-57EE5B248323}" destId="{E4A3ACB3-34F1-42AE-9F61-912673B9B85A}" srcOrd="1" destOrd="0" presId="urn:microsoft.com/office/officeart/2016/7/layout/BasicLinearProcessNumbered"/>
    <dgm:cxn modelId="{BE6E4ECB-65EB-487B-8D0F-A16F7BD90291}" srcId="{3489B96A-40E1-42FD-9D05-C8B0BF7A35BA}" destId="{A750DD22-962E-4DEA-BBAB-8AB1CF1F1982}" srcOrd="1" destOrd="0" parTransId="{61928C07-440B-4462-B7C8-F9C2686F6CD8}" sibTransId="{38D1F792-1F1C-483C-B3C0-3816943C2FC2}"/>
    <dgm:cxn modelId="{DF7882EF-FE29-4DF3-96BC-B230D9E2CF9E}" type="presOf" srcId="{91EA598C-D1B8-467B-8EB3-594B7BB0D544}" destId="{6C43A388-0B4A-41B8-9478-F3900995BE86}" srcOrd="0" destOrd="0" presId="urn:microsoft.com/office/officeart/2016/7/layout/BasicLinearProcessNumbered"/>
    <dgm:cxn modelId="{76CEAEF6-934F-4D7E-8E0A-3A79F628A122}" srcId="{3489B96A-40E1-42FD-9D05-C8B0BF7A35BA}" destId="{1D747CC3-1357-43A2-9748-48FB26CC27CF}" srcOrd="3" destOrd="0" parTransId="{918D7315-B645-4727-858D-838B4C5765E7}" sibTransId="{9201ED6F-335F-44FE-97F3-5873F72A4B23}"/>
    <dgm:cxn modelId="{8BB22AB2-3558-4DBC-9476-D3AFDE794821}" type="presParOf" srcId="{E1B5D70E-541D-4199-82CF-323F422D31FD}" destId="{7FFE7568-4B34-4B5D-8716-CFE26FE27D48}" srcOrd="0" destOrd="0" presId="urn:microsoft.com/office/officeart/2016/7/layout/BasicLinearProcessNumbered"/>
    <dgm:cxn modelId="{135C7121-E371-44F4-A2EA-62AEBBB5468C}" type="presParOf" srcId="{7FFE7568-4B34-4B5D-8716-CFE26FE27D48}" destId="{E9DDE4B7-6750-4E3E-BA85-D57D02FD4042}" srcOrd="0" destOrd="0" presId="urn:microsoft.com/office/officeart/2016/7/layout/BasicLinearProcessNumbered"/>
    <dgm:cxn modelId="{3B0A98A3-6603-4161-AA95-EEAC0045A408}" type="presParOf" srcId="{7FFE7568-4B34-4B5D-8716-CFE26FE27D48}" destId="{FAF3F332-99D9-4C64-BDF4-F75D95C4A33F}" srcOrd="1" destOrd="0" presId="urn:microsoft.com/office/officeart/2016/7/layout/BasicLinearProcessNumbered"/>
    <dgm:cxn modelId="{B34F03C2-591D-4B11-8B37-2AB15AC092BA}" type="presParOf" srcId="{7FFE7568-4B34-4B5D-8716-CFE26FE27D48}" destId="{3052DA7A-3259-45B4-ADA0-C6A6D207CF8D}" srcOrd="2" destOrd="0" presId="urn:microsoft.com/office/officeart/2016/7/layout/BasicLinearProcessNumbered"/>
    <dgm:cxn modelId="{45A18B6A-D1CE-4FFD-83A8-4EF8ADBD9A69}" type="presParOf" srcId="{7FFE7568-4B34-4B5D-8716-CFE26FE27D48}" destId="{A03939F5-6403-4023-B682-BDC2B91BFF19}" srcOrd="3" destOrd="0" presId="urn:microsoft.com/office/officeart/2016/7/layout/BasicLinearProcessNumbered"/>
    <dgm:cxn modelId="{C36970CA-ED32-47A0-8707-C32A863A857E}" type="presParOf" srcId="{E1B5D70E-541D-4199-82CF-323F422D31FD}" destId="{418B2F21-C528-403E-9646-7C612DB74A1C}" srcOrd="1" destOrd="0" presId="urn:microsoft.com/office/officeart/2016/7/layout/BasicLinearProcessNumbered"/>
    <dgm:cxn modelId="{04C84F86-EF2F-4B36-AE66-15EB5230AFE7}" type="presParOf" srcId="{E1B5D70E-541D-4199-82CF-323F422D31FD}" destId="{74116F25-EF97-4DF8-9B9E-3EDAE640B696}" srcOrd="2" destOrd="0" presId="urn:microsoft.com/office/officeart/2016/7/layout/BasicLinearProcessNumbered"/>
    <dgm:cxn modelId="{E5A5E04C-47F9-401A-B096-D323C288A3BE}" type="presParOf" srcId="{74116F25-EF97-4DF8-9B9E-3EDAE640B696}" destId="{10F03730-ED45-4731-861A-36A6A41593B3}" srcOrd="0" destOrd="0" presId="urn:microsoft.com/office/officeart/2016/7/layout/BasicLinearProcessNumbered"/>
    <dgm:cxn modelId="{E0BE5364-9286-420C-AB2F-05210A240EBB}" type="presParOf" srcId="{74116F25-EF97-4DF8-9B9E-3EDAE640B696}" destId="{53444C77-83AF-49D3-8C61-2BE8D3CA1878}" srcOrd="1" destOrd="0" presId="urn:microsoft.com/office/officeart/2016/7/layout/BasicLinearProcessNumbered"/>
    <dgm:cxn modelId="{1E48F441-1C25-448B-8F4F-D643EC9B6093}" type="presParOf" srcId="{74116F25-EF97-4DF8-9B9E-3EDAE640B696}" destId="{7F3195CB-BD4E-4746-A990-E5FED0F5FF24}" srcOrd="2" destOrd="0" presId="urn:microsoft.com/office/officeart/2016/7/layout/BasicLinearProcessNumbered"/>
    <dgm:cxn modelId="{EA4C0D9E-71E8-47B1-B2D3-B67A67D442EB}" type="presParOf" srcId="{74116F25-EF97-4DF8-9B9E-3EDAE640B696}" destId="{268B5CBE-994C-4783-A002-7FF95590EE03}" srcOrd="3" destOrd="0" presId="urn:microsoft.com/office/officeart/2016/7/layout/BasicLinearProcessNumbered"/>
    <dgm:cxn modelId="{8249B98D-18E1-4233-B03C-EE89D0C07533}" type="presParOf" srcId="{E1B5D70E-541D-4199-82CF-323F422D31FD}" destId="{BA163486-A54E-4AB7-A36D-243B4E2E6D5F}" srcOrd="3" destOrd="0" presId="urn:microsoft.com/office/officeart/2016/7/layout/BasicLinearProcessNumbered"/>
    <dgm:cxn modelId="{CDCDE6AC-06C6-4A02-A958-CF36ECE17A41}" type="presParOf" srcId="{E1B5D70E-541D-4199-82CF-323F422D31FD}" destId="{CA6D359D-ADE4-4DCC-8C02-17F282BB2D1D}" srcOrd="4" destOrd="0" presId="urn:microsoft.com/office/officeart/2016/7/layout/BasicLinearProcessNumbered"/>
    <dgm:cxn modelId="{0D653832-8A4A-494E-9062-91BB1EDBCD4E}" type="presParOf" srcId="{CA6D359D-ADE4-4DCC-8C02-17F282BB2D1D}" destId="{D0F6EE9B-5ABD-4748-A8AA-34D16A4B6C53}" srcOrd="0" destOrd="0" presId="urn:microsoft.com/office/officeart/2016/7/layout/BasicLinearProcessNumbered"/>
    <dgm:cxn modelId="{82910622-84B5-4245-8F82-AFB534FCD3AD}" type="presParOf" srcId="{CA6D359D-ADE4-4DCC-8C02-17F282BB2D1D}" destId="{EE53D2FB-B099-417C-BF0C-2AF1488A3548}" srcOrd="1" destOrd="0" presId="urn:microsoft.com/office/officeart/2016/7/layout/BasicLinearProcessNumbered"/>
    <dgm:cxn modelId="{C1B72AAE-C7E5-439E-AF4C-24B7D0155A7B}" type="presParOf" srcId="{CA6D359D-ADE4-4DCC-8C02-17F282BB2D1D}" destId="{5E9F819B-F4A8-4CC5-BBCC-92F18AF1EC57}" srcOrd="2" destOrd="0" presId="urn:microsoft.com/office/officeart/2016/7/layout/BasicLinearProcessNumbered"/>
    <dgm:cxn modelId="{F3033FE9-92B1-4AA5-A8A9-544ED80028F8}" type="presParOf" srcId="{CA6D359D-ADE4-4DCC-8C02-17F282BB2D1D}" destId="{E4A3ACB3-34F1-42AE-9F61-912673B9B85A}" srcOrd="3" destOrd="0" presId="urn:microsoft.com/office/officeart/2016/7/layout/BasicLinearProcessNumbered"/>
    <dgm:cxn modelId="{7F8C268A-F9F0-415C-B4EB-9F0D1347250F}" type="presParOf" srcId="{E1B5D70E-541D-4199-82CF-323F422D31FD}" destId="{FA77D977-5C72-4E36-82BF-F826392A98B8}" srcOrd="5" destOrd="0" presId="urn:microsoft.com/office/officeart/2016/7/layout/BasicLinearProcessNumbered"/>
    <dgm:cxn modelId="{FEE46E8E-8013-4DB8-AA45-57C70F89F7BC}" type="presParOf" srcId="{E1B5D70E-541D-4199-82CF-323F422D31FD}" destId="{43DB86D8-F898-4A34-8751-91E265B55AF8}" srcOrd="6" destOrd="0" presId="urn:microsoft.com/office/officeart/2016/7/layout/BasicLinearProcessNumbered"/>
    <dgm:cxn modelId="{E8F2FF0B-C4FE-4DD2-AF93-0F225F0202C9}" type="presParOf" srcId="{43DB86D8-F898-4A34-8751-91E265B55AF8}" destId="{3E9CEBC5-3452-402C-A5D3-E56A42D22580}" srcOrd="0" destOrd="0" presId="urn:microsoft.com/office/officeart/2016/7/layout/BasicLinearProcessNumbered"/>
    <dgm:cxn modelId="{6B2F646D-FBE0-4D4E-A9A5-4C1A87083D1F}" type="presParOf" srcId="{43DB86D8-F898-4A34-8751-91E265B55AF8}" destId="{FF4D1DDC-4D32-4633-915C-37FF780A73B0}" srcOrd="1" destOrd="0" presId="urn:microsoft.com/office/officeart/2016/7/layout/BasicLinearProcessNumbered"/>
    <dgm:cxn modelId="{4F3DF82C-CCAE-4D18-A244-A05EA2AEE60E}" type="presParOf" srcId="{43DB86D8-F898-4A34-8751-91E265B55AF8}" destId="{55EDB887-9C2D-422D-ABCC-39087392570F}" srcOrd="2" destOrd="0" presId="urn:microsoft.com/office/officeart/2016/7/layout/BasicLinearProcessNumbered"/>
    <dgm:cxn modelId="{001E2F4D-827A-4652-BB66-7099B720AAEA}" type="presParOf" srcId="{43DB86D8-F898-4A34-8751-91E265B55AF8}" destId="{C492E53B-EB01-4FD1-A8DB-B775DF61C777}" srcOrd="3" destOrd="0" presId="urn:microsoft.com/office/officeart/2016/7/layout/BasicLinearProcessNumbered"/>
    <dgm:cxn modelId="{7552E6B5-C782-4AE8-9E94-47905D46A191}" type="presParOf" srcId="{E1B5D70E-541D-4199-82CF-323F422D31FD}" destId="{07111B87-C74A-49DB-A670-F875DA6EE967}" srcOrd="7" destOrd="0" presId="urn:microsoft.com/office/officeart/2016/7/layout/BasicLinearProcessNumbered"/>
    <dgm:cxn modelId="{38566CA3-C858-4D78-B8F8-15674B523934}" type="presParOf" srcId="{E1B5D70E-541D-4199-82CF-323F422D31FD}" destId="{27396327-368A-4988-A100-D44DA4CC40A6}" srcOrd="8" destOrd="0" presId="urn:microsoft.com/office/officeart/2016/7/layout/BasicLinearProcessNumbered"/>
    <dgm:cxn modelId="{EEA25580-4B99-45E7-AF53-4AF6DE36B989}" type="presParOf" srcId="{27396327-368A-4988-A100-D44DA4CC40A6}" destId="{6C43A388-0B4A-41B8-9478-F3900995BE86}" srcOrd="0" destOrd="0" presId="urn:microsoft.com/office/officeart/2016/7/layout/BasicLinearProcessNumbered"/>
    <dgm:cxn modelId="{A2683254-9007-4E41-BFB4-157CE57D076D}" type="presParOf" srcId="{27396327-368A-4988-A100-D44DA4CC40A6}" destId="{3125940B-8BE4-4D1D-A9A0-E7A41502A012}" srcOrd="1" destOrd="0" presId="urn:microsoft.com/office/officeart/2016/7/layout/BasicLinearProcessNumbered"/>
    <dgm:cxn modelId="{58242CB0-8BBE-4D55-90C0-43B800247B92}" type="presParOf" srcId="{27396327-368A-4988-A100-D44DA4CC40A6}" destId="{247BCD25-F56D-4B81-9E17-B7375634B3CC}" srcOrd="2" destOrd="0" presId="urn:microsoft.com/office/officeart/2016/7/layout/BasicLinearProcessNumbered"/>
    <dgm:cxn modelId="{8BD49458-BC0F-44A5-AE21-DF7CD68C11E8}" type="presParOf" srcId="{27396327-368A-4988-A100-D44DA4CC40A6}" destId="{7EEF6095-BFD5-4631-A348-6EF6D978E625}"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00369-5E71-47C1-8B37-7498E1D98CEF}">
      <dsp:nvSpPr>
        <dsp:cNvPr id="0" name=""/>
        <dsp:cNvSpPr/>
      </dsp:nvSpPr>
      <dsp:spPr>
        <a:xfrm>
          <a:off x="1247138" y="5330"/>
          <a:ext cx="3963764" cy="99094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Someone is exposed to a dose of opioids too strong for their body to process</a:t>
          </a:r>
        </a:p>
      </dsp:txBody>
      <dsp:txXfrm>
        <a:off x="1276162" y="34354"/>
        <a:ext cx="3905716" cy="932893"/>
      </dsp:txXfrm>
    </dsp:sp>
    <dsp:sp modelId="{FD6C59D9-8D58-4E90-879F-E4456A759536}">
      <dsp:nvSpPr>
        <dsp:cNvPr id="0" name=""/>
        <dsp:cNvSpPr/>
      </dsp:nvSpPr>
      <dsp:spPr>
        <a:xfrm rot="5400000">
          <a:off x="3043219" y="1021044"/>
          <a:ext cx="371602" cy="445923"/>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095244" y="1058205"/>
        <a:ext cx="267553" cy="260121"/>
      </dsp:txXfrm>
    </dsp:sp>
    <dsp:sp modelId="{96CF2823-A654-422F-B20C-CF2B7D222E61}">
      <dsp:nvSpPr>
        <dsp:cNvPr id="0" name=""/>
        <dsp:cNvSpPr/>
      </dsp:nvSpPr>
      <dsp:spPr>
        <a:xfrm>
          <a:off x="1247138" y="1491742"/>
          <a:ext cx="3963764" cy="99094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Slow breathing or no breathing</a:t>
          </a:r>
        </a:p>
      </dsp:txBody>
      <dsp:txXfrm>
        <a:off x="1276162" y="1520766"/>
        <a:ext cx="3905716" cy="932893"/>
      </dsp:txXfrm>
    </dsp:sp>
    <dsp:sp modelId="{2EEAB893-51A7-42BF-A76B-3B3BE994181F}">
      <dsp:nvSpPr>
        <dsp:cNvPr id="0" name=""/>
        <dsp:cNvSpPr/>
      </dsp:nvSpPr>
      <dsp:spPr>
        <a:xfrm rot="5400000">
          <a:off x="3043219" y="2507456"/>
          <a:ext cx="371602" cy="445923"/>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095244" y="2544617"/>
        <a:ext cx="267553" cy="260121"/>
      </dsp:txXfrm>
    </dsp:sp>
    <dsp:sp modelId="{50182131-9998-4E43-9D23-00B94314A15E}">
      <dsp:nvSpPr>
        <dsp:cNvPr id="0" name=""/>
        <dsp:cNvSpPr/>
      </dsp:nvSpPr>
      <dsp:spPr>
        <a:xfrm>
          <a:off x="1247138" y="2978153"/>
          <a:ext cx="3963764" cy="99094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Hypoxia (not enough oxygen getting to the brain)</a:t>
          </a:r>
        </a:p>
      </dsp:txBody>
      <dsp:txXfrm>
        <a:off x="1276162" y="3007177"/>
        <a:ext cx="3905716" cy="932893"/>
      </dsp:txXfrm>
    </dsp:sp>
    <dsp:sp modelId="{2A8C3D90-44F7-4E28-84C1-30B9313193B3}">
      <dsp:nvSpPr>
        <dsp:cNvPr id="0" name=""/>
        <dsp:cNvSpPr/>
      </dsp:nvSpPr>
      <dsp:spPr>
        <a:xfrm rot="5400000">
          <a:off x="3043219" y="3993868"/>
          <a:ext cx="371602" cy="445923"/>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095244" y="4031029"/>
        <a:ext cx="267553" cy="260121"/>
      </dsp:txXfrm>
    </dsp:sp>
    <dsp:sp modelId="{C66E5C36-C0A0-4C72-A092-FB2E3D9E8066}">
      <dsp:nvSpPr>
        <dsp:cNvPr id="0" name=""/>
        <dsp:cNvSpPr/>
      </dsp:nvSpPr>
      <dsp:spPr>
        <a:xfrm>
          <a:off x="1247138" y="4464565"/>
          <a:ext cx="3963764" cy="99094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Psychological/neurological effects, c</a:t>
          </a:r>
          <a:r>
            <a:rPr lang="en-US" sz="2400" kern="1200" dirty="0"/>
            <a:t>oma, permanent brain damage, or death</a:t>
          </a:r>
        </a:p>
      </dsp:txBody>
      <dsp:txXfrm>
        <a:off x="1276162" y="4493589"/>
        <a:ext cx="3905716" cy="932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DE4B7-6750-4E3E-BA85-D57D02FD4042}">
      <dsp:nvSpPr>
        <dsp:cNvPr id="0" name=""/>
        <dsp:cNvSpPr/>
      </dsp:nvSpPr>
      <dsp:spPr>
        <a:xfrm>
          <a:off x="3062" y="340255"/>
          <a:ext cx="1658079" cy="2321311"/>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70" tIns="330200" rIns="129270" bIns="330200" numCol="1" spcCol="1270" anchor="t" anchorCtr="0">
          <a:noAutofit/>
        </a:bodyPr>
        <a:lstStyle/>
        <a:p>
          <a:pPr marL="0" lvl="0" indent="0" algn="ctr" defTabSz="755650">
            <a:lnSpc>
              <a:spcPct val="90000"/>
            </a:lnSpc>
            <a:spcBef>
              <a:spcPct val="0"/>
            </a:spcBef>
            <a:spcAft>
              <a:spcPct val="35000"/>
            </a:spcAft>
            <a:buNone/>
          </a:pPr>
          <a:r>
            <a:rPr lang="en-US" sz="1700" b="1" kern="1200" dirty="0"/>
            <a:t>Evaluate for signs of overdose</a:t>
          </a:r>
          <a:endParaRPr lang="en-US" sz="1700" kern="1200" dirty="0"/>
        </a:p>
      </dsp:txBody>
      <dsp:txXfrm>
        <a:off x="3062" y="1222354"/>
        <a:ext cx="1658079" cy="1392786"/>
      </dsp:txXfrm>
    </dsp:sp>
    <dsp:sp modelId="{FAF3F332-99D9-4C64-BDF4-F75D95C4A33F}">
      <dsp:nvSpPr>
        <dsp:cNvPr id="0" name=""/>
        <dsp:cNvSpPr/>
      </dsp:nvSpPr>
      <dsp:spPr>
        <a:xfrm>
          <a:off x="483905" y="572386"/>
          <a:ext cx="696393" cy="696393"/>
        </a:xfrm>
        <a:prstGeom prst="ellips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4294" tIns="12700" rIns="54294" bIns="12700"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585889" y="674370"/>
        <a:ext cx="492425" cy="492425"/>
      </dsp:txXfrm>
    </dsp:sp>
    <dsp:sp modelId="{3052DA7A-3259-45B4-ADA0-C6A6D207CF8D}">
      <dsp:nvSpPr>
        <dsp:cNvPr id="0" name=""/>
        <dsp:cNvSpPr/>
      </dsp:nvSpPr>
      <dsp:spPr>
        <a:xfrm>
          <a:off x="3062" y="2660811"/>
          <a:ext cx="1658079" cy="1440"/>
        </a:xfrm>
        <a:prstGeom prst="rect">
          <a:avLst/>
        </a:prstGeom>
        <a:gradFill rotWithShape="0">
          <a:gsLst>
            <a:gs pos="0">
              <a:schemeClr val="accent1">
                <a:alpha val="90000"/>
                <a:hueOff val="0"/>
                <a:satOff val="0"/>
                <a:lumOff val="0"/>
                <a:alphaOff val="-4444"/>
                <a:satMod val="103000"/>
                <a:lumMod val="102000"/>
                <a:tint val="94000"/>
              </a:schemeClr>
            </a:gs>
            <a:gs pos="50000">
              <a:schemeClr val="accent1">
                <a:alpha val="90000"/>
                <a:hueOff val="0"/>
                <a:satOff val="0"/>
                <a:lumOff val="0"/>
                <a:alphaOff val="-4444"/>
                <a:satMod val="110000"/>
                <a:lumMod val="100000"/>
                <a:shade val="100000"/>
              </a:schemeClr>
            </a:gs>
            <a:gs pos="100000">
              <a:schemeClr val="accent1">
                <a:alpha val="90000"/>
                <a:hueOff val="0"/>
                <a:satOff val="0"/>
                <a:lumOff val="0"/>
                <a:alphaOff val="-4444"/>
                <a:lumMod val="99000"/>
                <a:satMod val="120000"/>
                <a:shade val="78000"/>
              </a:schemeClr>
            </a:gs>
          </a:gsLst>
          <a:lin ang="5400000" scaled="0"/>
        </a:gradFill>
        <a:ln w="6350" cap="flat" cmpd="sng" algn="ctr">
          <a:solidFill>
            <a:schemeClr val="accent1">
              <a:alpha val="90000"/>
              <a:hueOff val="0"/>
              <a:satOff val="0"/>
              <a:lumOff val="0"/>
              <a:alphaOff val="-4444"/>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0F03730-ED45-4731-861A-36A6A41593B3}">
      <dsp:nvSpPr>
        <dsp:cNvPr id="0" name=""/>
        <dsp:cNvSpPr/>
      </dsp:nvSpPr>
      <dsp:spPr>
        <a:xfrm>
          <a:off x="1826950" y="340255"/>
          <a:ext cx="1658079" cy="2321311"/>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70" tIns="330200" rIns="129270" bIns="330200" numCol="1" spcCol="1270" anchor="t" anchorCtr="0">
          <a:noAutofit/>
        </a:bodyPr>
        <a:lstStyle/>
        <a:p>
          <a:pPr marL="0" lvl="0" indent="0" algn="ctr" defTabSz="755650">
            <a:lnSpc>
              <a:spcPct val="90000"/>
            </a:lnSpc>
            <a:spcBef>
              <a:spcPct val="0"/>
            </a:spcBef>
            <a:spcAft>
              <a:spcPct val="35000"/>
            </a:spcAft>
            <a:buNone/>
          </a:pPr>
          <a:r>
            <a:rPr lang="en-US" sz="1700" b="1" kern="1200"/>
            <a:t>Call 911</a:t>
          </a:r>
          <a:endParaRPr lang="en-US" sz="1700" kern="1200"/>
        </a:p>
      </dsp:txBody>
      <dsp:txXfrm>
        <a:off x="1826950" y="1222354"/>
        <a:ext cx="1658079" cy="1392786"/>
      </dsp:txXfrm>
    </dsp:sp>
    <dsp:sp modelId="{53444C77-83AF-49D3-8C61-2BE8D3CA1878}">
      <dsp:nvSpPr>
        <dsp:cNvPr id="0" name=""/>
        <dsp:cNvSpPr/>
      </dsp:nvSpPr>
      <dsp:spPr>
        <a:xfrm>
          <a:off x="2307793" y="572386"/>
          <a:ext cx="696393" cy="696393"/>
        </a:xfrm>
        <a:prstGeom prst="ellipse">
          <a:avLst/>
        </a:prstGeom>
        <a:gradFill rotWithShape="0">
          <a:gsLst>
            <a:gs pos="0">
              <a:schemeClr val="accent1">
                <a:alpha val="90000"/>
                <a:hueOff val="0"/>
                <a:satOff val="0"/>
                <a:lumOff val="0"/>
                <a:alphaOff val="-8889"/>
                <a:satMod val="103000"/>
                <a:lumMod val="102000"/>
                <a:tint val="94000"/>
              </a:schemeClr>
            </a:gs>
            <a:gs pos="50000">
              <a:schemeClr val="accent1">
                <a:alpha val="90000"/>
                <a:hueOff val="0"/>
                <a:satOff val="0"/>
                <a:lumOff val="0"/>
                <a:alphaOff val="-8889"/>
                <a:satMod val="110000"/>
                <a:lumMod val="100000"/>
                <a:shade val="100000"/>
              </a:schemeClr>
            </a:gs>
            <a:gs pos="100000">
              <a:schemeClr val="accent1">
                <a:alpha val="90000"/>
                <a:hueOff val="0"/>
                <a:satOff val="0"/>
                <a:lumOff val="0"/>
                <a:alphaOff val="-8889"/>
                <a:lumMod val="99000"/>
                <a:satMod val="120000"/>
                <a:shade val="78000"/>
              </a:schemeClr>
            </a:gs>
          </a:gsLst>
          <a:lin ang="5400000" scaled="0"/>
        </a:gradFill>
        <a:ln w="6350" cap="flat" cmpd="sng" algn="ctr">
          <a:solidFill>
            <a:schemeClr val="accent1">
              <a:alpha val="90000"/>
              <a:hueOff val="0"/>
              <a:satOff val="0"/>
              <a:lumOff val="0"/>
              <a:alphaOff val="-8889"/>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4294" tIns="12700" rIns="54294" bIns="12700"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2409777" y="674370"/>
        <a:ext cx="492425" cy="492425"/>
      </dsp:txXfrm>
    </dsp:sp>
    <dsp:sp modelId="{7F3195CB-BD4E-4746-A990-E5FED0F5FF24}">
      <dsp:nvSpPr>
        <dsp:cNvPr id="0" name=""/>
        <dsp:cNvSpPr/>
      </dsp:nvSpPr>
      <dsp:spPr>
        <a:xfrm>
          <a:off x="1826950" y="2660811"/>
          <a:ext cx="1658079" cy="1440"/>
        </a:xfrm>
        <a:prstGeom prst="rec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w="6350" cap="flat" cmpd="sng" algn="ctr">
          <a:solidFill>
            <a:schemeClr val="accent1">
              <a:alpha val="90000"/>
              <a:hueOff val="0"/>
              <a:satOff val="0"/>
              <a:lumOff val="0"/>
              <a:alphaOff val="-13333"/>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F6EE9B-5ABD-4748-A8AA-34D16A4B6C53}">
      <dsp:nvSpPr>
        <dsp:cNvPr id="0" name=""/>
        <dsp:cNvSpPr/>
      </dsp:nvSpPr>
      <dsp:spPr>
        <a:xfrm>
          <a:off x="3650837" y="340255"/>
          <a:ext cx="1658079" cy="2321311"/>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70" tIns="330200" rIns="129270" bIns="330200" numCol="1" spcCol="1270" anchor="t" anchorCtr="0">
          <a:noAutofit/>
        </a:bodyPr>
        <a:lstStyle/>
        <a:p>
          <a:pPr marL="0" lvl="0" indent="0" algn="ctr" defTabSz="755650">
            <a:lnSpc>
              <a:spcPct val="90000"/>
            </a:lnSpc>
            <a:spcBef>
              <a:spcPct val="0"/>
            </a:spcBef>
            <a:spcAft>
              <a:spcPct val="35000"/>
            </a:spcAft>
            <a:buNone/>
          </a:pPr>
          <a:r>
            <a:rPr lang="en-US" sz="1700" b="1" kern="1200"/>
            <a:t>Administer Naloxone</a:t>
          </a:r>
          <a:r>
            <a:rPr lang="en-US" sz="1700" b="1" kern="1200">
              <a:latin typeface="Calibri Light" panose="020F0302020204030204"/>
            </a:rPr>
            <a:t>*</a:t>
          </a:r>
          <a:endParaRPr lang="en-US" sz="1700" kern="1200"/>
        </a:p>
      </dsp:txBody>
      <dsp:txXfrm>
        <a:off x="3650837" y="1222354"/>
        <a:ext cx="1658079" cy="1392786"/>
      </dsp:txXfrm>
    </dsp:sp>
    <dsp:sp modelId="{EE53D2FB-B099-417C-BF0C-2AF1488A3548}">
      <dsp:nvSpPr>
        <dsp:cNvPr id="0" name=""/>
        <dsp:cNvSpPr/>
      </dsp:nvSpPr>
      <dsp:spPr>
        <a:xfrm>
          <a:off x="4131680" y="572386"/>
          <a:ext cx="696393" cy="696393"/>
        </a:xfrm>
        <a:prstGeom prst="ellipse">
          <a:avLst/>
        </a:prstGeom>
        <a:gradFill rotWithShape="0">
          <a:gsLst>
            <a:gs pos="0">
              <a:schemeClr val="accent1">
                <a:alpha val="90000"/>
                <a:hueOff val="0"/>
                <a:satOff val="0"/>
                <a:lumOff val="0"/>
                <a:alphaOff val="-17778"/>
                <a:satMod val="103000"/>
                <a:lumMod val="102000"/>
                <a:tint val="94000"/>
              </a:schemeClr>
            </a:gs>
            <a:gs pos="50000">
              <a:schemeClr val="accent1">
                <a:alpha val="90000"/>
                <a:hueOff val="0"/>
                <a:satOff val="0"/>
                <a:lumOff val="0"/>
                <a:alphaOff val="-17778"/>
                <a:satMod val="110000"/>
                <a:lumMod val="100000"/>
                <a:shade val="100000"/>
              </a:schemeClr>
            </a:gs>
            <a:gs pos="100000">
              <a:schemeClr val="accent1">
                <a:alpha val="90000"/>
                <a:hueOff val="0"/>
                <a:satOff val="0"/>
                <a:lumOff val="0"/>
                <a:alphaOff val="-17778"/>
                <a:lumMod val="99000"/>
                <a:satMod val="120000"/>
                <a:shade val="78000"/>
              </a:schemeClr>
            </a:gs>
          </a:gsLst>
          <a:lin ang="5400000" scaled="0"/>
        </a:gradFill>
        <a:ln w="6350" cap="flat" cmpd="sng" algn="ctr">
          <a:solidFill>
            <a:schemeClr val="accent1">
              <a:alpha val="90000"/>
              <a:hueOff val="0"/>
              <a:satOff val="0"/>
              <a:lumOff val="0"/>
              <a:alphaOff val="-17778"/>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4294" tIns="12700" rIns="54294" bIns="12700"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4233664" y="674370"/>
        <a:ext cx="492425" cy="492425"/>
      </dsp:txXfrm>
    </dsp:sp>
    <dsp:sp modelId="{5E9F819B-F4A8-4CC5-BBCC-92F18AF1EC57}">
      <dsp:nvSpPr>
        <dsp:cNvPr id="0" name=""/>
        <dsp:cNvSpPr/>
      </dsp:nvSpPr>
      <dsp:spPr>
        <a:xfrm>
          <a:off x="3650837" y="2660811"/>
          <a:ext cx="1658079" cy="1440"/>
        </a:xfrm>
        <a:prstGeom prst="rect">
          <a:avLst/>
        </a:prstGeom>
        <a:gradFill rotWithShape="0">
          <a:gsLst>
            <a:gs pos="0">
              <a:schemeClr val="accent1">
                <a:alpha val="90000"/>
                <a:hueOff val="0"/>
                <a:satOff val="0"/>
                <a:lumOff val="0"/>
                <a:alphaOff val="-22222"/>
                <a:satMod val="103000"/>
                <a:lumMod val="102000"/>
                <a:tint val="94000"/>
              </a:schemeClr>
            </a:gs>
            <a:gs pos="50000">
              <a:schemeClr val="accent1">
                <a:alpha val="90000"/>
                <a:hueOff val="0"/>
                <a:satOff val="0"/>
                <a:lumOff val="0"/>
                <a:alphaOff val="-22222"/>
                <a:satMod val="110000"/>
                <a:lumMod val="100000"/>
                <a:shade val="100000"/>
              </a:schemeClr>
            </a:gs>
            <a:gs pos="100000">
              <a:schemeClr val="accent1">
                <a:alpha val="90000"/>
                <a:hueOff val="0"/>
                <a:satOff val="0"/>
                <a:lumOff val="0"/>
                <a:alphaOff val="-22222"/>
                <a:lumMod val="99000"/>
                <a:satMod val="120000"/>
                <a:shade val="78000"/>
              </a:schemeClr>
            </a:gs>
          </a:gsLst>
          <a:lin ang="5400000" scaled="0"/>
        </a:gradFill>
        <a:ln w="6350" cap="flat" cmpd="sng" algn="ctr">
          <a:solidFill>
            <a:schemeClr val="accent1">
              <a:alpha val="90000"/>
              <a:hueOff val="0"/>
              <a:satOff val="0"/>
              <a:lumOff val="0"/>
              <a:alphaOff val="-22222"/>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E9CEBC5-3452-402C-A5D3-E56A42D22580}">
      <dsp:nvSpPr>
        <dsp:cNvPr id="0" name=""/>
        <dsp:cNvSpPr/>
      </dsp:nvSpPr>
      <dsp:spPr>
        <a:xfrm>
          <a:off x="5474725" y="340255"/>
          <a:ext cx="1658079" cy="2321311"/>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70" tIns="330200" rIns="129270" bIns="330200" numCol="1" spcCol="1270" anchor="t" anchorCtr="0">
          <a:noAutofit/>
        </a:bodyPr>
        <a:lstStyle/>
        <a:p>
          <a:pPr marL="0" lvl="0" indent="0" algn="ctr" defTabSz="755650">
            <a:lnSpc>
              <a:spcPct val="90000"/>
            </a:lnSpc>
            <a:spcBef>
              <a:spcPct val="0"/>
            </a:spcBef>
            <a:spcAft>
              <a:spcPct val="35000"/>
            </a:spcAft>
            <a:buNone/>
          </a:pPr>
          <a:r>
            <a:rPr lang="en-US" sz="1700" b="1" kern="1200"/>
            <a:t>Support Breathing</a:t>
          </a:r>
          <a:endParaRPr lang="en-US" sz="1700" kern="1200"/>
        </a:p>
      </dsp:txBody>
      <dsp:txXfrm>
        <a:off x="5474725" y="1222354"/>
        <a:ext cx="1658079" cy="1392786"/>
      </dsp:txXfrm>
    </dsp:sp>
    <dsp:sp modelId="{FF4D1DDC-4D32-4633-915C-37FF780A73B0}">
      <dsp:nvSpPr>
        <dsp:cNvPr id="0" name=""/>
        <dsp:cNvSpPr/>
      </dsp:nvSpPr>
      <dsp:spPr>
        <a:xfrm>
          <a:off x="5955568" y="572386"/>
          <a:ext cx="696393" cy="696393"/>
        </a:xfrm>
        <a:prstGeom prst="ellipse">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w="6350" cap="flat" cmpd="sng" algn="ctr">
          <a:solidFill>
            <a:schemeClr val="accent1">
              <a:alpha val="90000"/>
              <a:hueOff val="0"/>
              <a:satOff val="0"/>
              <a:lumOff val="0"/>
              <a:alphaOff val="-26667"/>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4294" tIns="12700" rIns="54294" bIns="12700" numCol="1" spcCol="1270" anchor="ctr" anchorCtr="0">
          <a:noAutofit/>
        </a:bodyPr>
        <a:lstStyle/>
        <a:p>
          <a:pPr marL="0" lvl="0" indent="0" algn="ctr" defTabSz="1466850">
            <a:lnSpc>
              <a:spcPct val="90000"/>
            </a:lnSpc>
            <a:spcBef>
              <a:spcPct val="0"/>
            </a:spcBef>
            <a:spcAft>
              <a:spcPct val="35000"/>
            </a:spcAft>
            <a:buNone/>
          </a:pPr>
          <a:r>
            <a:rPr lang="en-US" sz="3300" kern="1200"/>
            <a:t>4</a:t>
          </a:r>
        </a:p>
      </dsp:txBody>
      <dsp:txXfrm>
        <a:off x="6057552" y="674370"/>
        <a:ext cx="492425" cy="492425"/>
      </dsp:txXfrm>
    </dsp:sp>
    <dsp:sp modelId="{55EDB887-9C2D-422D-ABCC-39087392570F}">
      <dsp:nvSpPr>
        <dsp:cNvPr id="0" name=""/>
        <dsp:cNvSpPr/>
      </dsp:nvSpPr>
      <dsp:spPr>
        <a:xfrm>
          <a:off x="5474725" y="2660811"/>
          <a:ext cx="1658079" cy="1440"/>
        </a:xfrm>
        <a:prstGeom prst="rect">
          <a:avLst/>
        </a:prstGeom>
        <a:gradFill rotWithShape="0">
          <a:gsLst>
            <a:gs pos="0">
              <a:schemeClr val="accent1">
                <a:alpha val="90000"/>
                <a:hueOff val="0"/>
                <a:satOff val="0"/>
                <a:lumOff val="0"/>
                <a:alphaOff val="-31111"/>
                <a:satMod val="103000"/>
                <a:lumMod val="102000"/>
                <a:tint val="94000"/>
              </a:schemeClr>
            </a:gs>
            <a:gs pos="50000">
              <a:schemeClr val="accent1">
                <a:alpha val="90000"/>
                <a:hueOff val="0"/>
                <a:satOff val="0"/>
                <a:lumOff val="0"/>
                <a:alphaOff val="-31111"/>
                <a:satMod val="110000"/>
                <a:lumMod val="100000"/>
                <a:shade val="100000"/>
              </a:schemeClr>
            </a:gs>
            <a:gs pos="100000">
              <a:schemeClr val="accent1">
                <a:alpha val="90000"/>
                <a:hueOff val="0"/>
                <a:satOff val="0"/>
                <a:lumOff val="0"/>
                <a:alphaOff val="-31111"/>
                <a:lumMod val="99000"/>
                <a:satMod val="120000"/>
                <a:shade val="78000"/>
              </a:schemeClr>
            </a:gs>
          </a:gsLst>
          <a:lin ang="5400000" scaled="0"/>
        </a:gradFill>
        <a:ln w="6350" cap="flat" cmpd="sng" algn="ctr">
          <a:solidFill>
            <a:schemeClr val="accent1">
              <a:alpha val="90000"/>
              <a:hueOff val="0"/>
              <a:satOff val="0"/>
              <a:lumOff val="0"/>
              <a:alphaOff val="-31111"/>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C43A388-0B4A-41B8-9478-F3900995BE86}">
      <dsp:nvSpPr>
        <dsp:cNvPr id="0" name=""/>
        <dsp:cNvSpPr/>
      </dsp:nvSpPr>
      <dsp:spPr>
        <a:xfrm>
          <a:off x="7298612" y="340255"/>
          <a:ext cx="1658079" cy="2321311"/>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70" tIns="330200" rIns="129270" bIns="330200" numCol="1" spcCol="1270" anchor="t" anchorCtr="0">
          <a:noAutofit/>
        </a:bodyPr>
        <a:lstStyle/>
        <a:p>
          <a:pPr marL="0" lvl="0" indent="0" algn="ctr" defTabSz="755650">
            <a:lnSpc>
              <a:spcPct val="90000"/>
            </a:lnSpc>
            <a:spcBef>
              <a:spcPct val="0"/>
            </a:spcBef>
            <a:spcAft>
              <a:spcPct val="35000"/>
            </a:spcAft>
            <a:buNone/>
          </a:pPr>
          <a:r>
            <a:rPr lang="en-US" sz="1700" b="1" kern="1200"/>
            <a:t>Monitor for Response</a:t>
          </a:r>
          <a:endParaRPr lang="en-US" sz="1700" kern="1200"/>
        </a:p>
      </dsp:txBody>
      <dsp:txXfrm>
        <a:off x="7298612" y="1222354"/>
        <a:ext cx="1658079" cy="1392786"/>
      </dsp:txXfrm>
    </dsp:sp>
    <dsp:sp modelId="{3125940B-8BE4-4D1D-A9A0-E7A41502A012}">
      <dsp:nvSpPr>
        <dsp:cNvPr id="0" name=""/>
        <dsp:cNvSpPr/>
      </dsp:nvSpPr>
      <dsp:spPr>
        <a:xfrm>
          <a:off x="7779456" y="572386"/>
          <a:ext cx="696393" cy="696393"/>
        </a:xfrm>
        <a:prstGeom prst="ellipse">
          <a:avLst/>
        </a:prstGeom>
        <a:gradFill rotWithShape="0">
          <a:gsLst>
            <a:gs pos="0">
              <a:schemeClr val="accent1">
                <a:alpha val="90000"/>
                <a:hueOff val="0"/>
                <a:satOff val="0"/>
                <a:lumOff val="0"/>
                <a:alphaOff val="-35556"/>
                <a:satMod val="103000"/>
                <a:lumMod val="102000"/>
                <a:tint val="94000"/>
              </a:schemeClr>
            </a:gs>
            <a:gs pos="50000">
              <a:schemeClr val="accent1">
                <a:alpha val="90000"/>
                <a:hueOff val="0"/>
                <a:satOff val="0"/>
                <a:lumOff val="0"/>
                <a:alphaOff val="-35556"/>
                <a:satMod val="110000"/>
                <a:lumMod val="100000"/>
                <a:shade val="100000"/>
              </a:schemeClr>
            </a:gs>
            <a:gs pos="100000">
              <a:schemeClr val="accent1">
                <a:alpha val="90000"/>
                <a:hueOff val="0"/>
                <a:satOff val="0"/>
                <a:lumOff val="0"/>
                <a:alphaOff val="-35556"/>
                <a:lumMod val="99000"/>
                <a:satMod val="120000"/>
                <a:shade val="78000"/>
              </a:schemeClr>
            </a:gs>
          </a:gsLst>
          <a:lin ang="5400000" scaled="0"/>
        </a:gradFill>
        <a:ln w="6350" cap="flat" cmpd="sng" algn="ctr">
          <a:solidFill>
            <a:schemeClr val="accent1">
              <a:alpha val="90000"/>
              <a:hueOff val="0"/>
              <a:satOff val="0"/>
              <a:lumOff val="0"/>
              <a:alphaOff val="-35556"/>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4294" tIns="12700" rIns="54294" bIns="12700" numCol="1" spcCol="1270" anchor="ctr" anchorCtr="0">
          <a:noAutofit/>
        </a:bodyPr>
        <a:lstStyle/>
        <a:p>
          <a:pPr marL="0" lvl="0" indent="0" algn="ctr" defTabSz="1466850">
            <a:lnSpc>
              <a:spcPct val="90000"/>
            </a:lnSpc>
            <a:spcBef>
              <a:spcPct val="0"/>
            </a:spcBef>
            <a:spcAft>
              <a:spcPct val="35000"/>
            </a:spcAft>
            <a:buNone/>
          </a:pPr>
          <a:r>
            <a:rPr lang="en-US" sz="3300" kern="1200"/>
            <a:t>5</a:t>
          </a:r>
        </a:p>
      </dsp:txBody>
      <dsp:txXfrm>
        <a:off x="7881440" y="674370"/>
        <a:ext cx="492425" cy="492425"/>
      </dsp:txXfrm>
    </dsp:sp>
    <dsp:sp modelId="{247BCD25-F56D-4B81-9E17-B7375634B3CC}">
      <dsp:nvSpPr>
        <dsp:cNvPr id="0" name=""/>
        <dsp:cNvSpPr/>
      </dsp:nvSpPr>
      <dsp:spPr>
        <a:xfrm>
          <a:off x="7298612" y="2660811"/>
          <a:ext cx="1658079" cy="1440"/>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6BB86-1807-23D2-96A4-EFF41EC2339D}"/>
              </a:ext>
            </a:extLst>
          </p:cNvPr>
          <p:cNvSpPr>
            <a:spLocks noGrp="1"/>
          </p:cNvSpPr>
          <p:nvPr>
            <p:ph type="hdr" sz="quarter"/>
          </p:nvPr>
        </p:nvSpPr>
        <p:spPr>
          <a:xfrm>
            <a:off x="0" y="0"/>
            <a:ext cx="3011699" cy="461804"/>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F9F3259-2DF8-FE61-A387-A8D56EFB4917}"/>
              </a:ext>
            </a:extLst>
          </p:cNvPr>
          <p:cNvSpPr>
            <a:spLocks noGrp="1"/>
          </p:cNvSpPr>
          <p:nvPr>
            <p:ph type="dt" idx="1"/>
          </p:nvPr>
        </p:nvSpPr>
        <p:spPr>
          <a:xfrm>
            <a:off x="3936768" y="0"/>
            <a:ext cx="3011699" cy="461804"/>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1DA68842-5A45-4863-99F7-67631376ED0A}" type="datetimeFigureOut">
              <a:rPr lang="en-US"/>
              <a:pPr>
                <a:defRPr/>
              </a:pPr>
              <a:t>8/23/2023</a:t>
            </a:fld>
            <a:endParaRPr lang="en-US"/>
          </a:p>
        </p:txBody>
      </p:sp>
      <p:sp>
        <p:nvSpPr>
          <p:cNvPr id="4" name="Slide Image Placeholder 3">
            <a:extLst>
              <a:ext uri="{FF2B5EF4-FFF2-40B4-BE49-F238E27FC236}">
                <a16:creationId xmlns:a16="http://schemas.microsoft.com/office/drawing/2014/main" id="{0C701C05-CA94-EEB9-1855-5184C57D0EC1}"/>
              </a:ext>
            </a:extLst>
          </p:cNvPr>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832631EB-85FA-1532-E462-5E3B7F66D6A8}"/>
              </a:ext>
            </a:extLst>
          </p:cNvPr>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0D40E73-11E8-8F4F-39D9-CFF60119342C}"/>
              </a:ext>
            </a:extLst>
          </p:cNvPr>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E49248A-1D97-11BA-83BE-47773A6AA927}"/>
              </a:ext>
            </a:extLst>
          </p:cNvPr>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62852F-A689-4D63-90B6-C9BD9D3250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drugoverdose/pdf/patients/Preventing-an-Opioid-Overdose-Tip-Card-a.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ore.samhsa.gov/sites/default/files/d7/priv/five-essential-steps-for-first-responder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mhsa.gov/data/sites/default/files/reports/rpt39443/2021NSDUHFFRRev010323.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monitoringthefuture.org/wp-content/uploads/2022/12/mtf2022.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41B0B37-D42F-2268-314B-770D5E2FC1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B0ECD5-F2A7-EB9B-CB92-04A2D504D469}"/>
              </a:ext>
            </a:extLst>
          </p:cNvPr>
          <p:cNvSpPr>
            <a:spLocks noGrp="1"/>
          </p:cNvSpPr>
          <p:nvPr>
            <p:ph type="body" idx="1"/>
          </p:nvPr>
        </p:nvSpPr>
        <p:spPr/>
        <p:txBody>
          <a:bodyPr/>
          <a:lstStyle/>
          <a:p>
            <a:pPr>
              <a:spcBef>
                <a:spcPts val="0"/>
              </a:spcBef>
              <a:spcAft>
                <a:spcPts val="0"/>
              </a:spcAft>
            </a:pPr>
            <a:r>
              <a:rPr lang="en-US" dirty="0">
                <a:ea typeface="Calibri"/>
                <a:cs typeface="Calibri"/>
              </a:rPr>
              <a:t>Notes:</a:t>
            </a:r>
            <a:endParaRPr lang="en-US" dirty="0"/>
          </a:p>
          <a:p>
            <a:pPr marL="173422" indent="-173422" defTabSz="462458">
              <a:buFont typeface="Arial"/>
              <a:buChar char="•"/>
              <a:defRPr/>
            </a:pPr>
            <a:r>
              <a:rPr lang="en-US" dirty="0"/>
              <a:t>This presentation is intended for use with school communities</a:t>
            </a:r>
            <a:r>
              <a:rPr lang="en-US" dirty="0">
                <a:cs typeface="Calibri"/>
              </a:rPr>
              <a:t> to raise awareness of the drug overdose crisis and what the community can do to prevent drug overdose, with a special focus on the opioid overdose reversal medication, naloxone.</a:t>
            </a:r>
            <a:endParaRPr lang="en-US" dirty="0">
              <a:ea typeface="Calibri"/>
              <a:cs typeface="Calibri"/>
            </a:endParaRPr>
          </a:p>
          <a:p>
            <a:pPr marL="173422" indent="-173422">
              <a:buFont typeface="Arial"/>
              <a:buChar char="•"/>
            </a:pPr>
            <a:r>
              <a:rPr lang="en-US" dirty="0"/>
              <a:t>Customize this cover slide with your school name, presentation date, school logo, etc., as desired. </a:t>
            </a:r>
            <a:endParaRPr lang="en-US" dirty="0">
              <a:ea typeface="Calibri"/>
              <a:cs typeface="Calibri"/>
            </a:endParaRPr>
          </a:p>
          <a:p>
            <a:pPr marL="173422" indent="-173422">
              <a:buFont typeface="Arial"/>
              <a:buChar char="•"/>
            </a:pPr>
            <a:r>
              <a:rPr lang="en-US" dirty="0"/>
              <a:t>Brief, sample discussion points, and notes to presenters are included in this presentation (in notes) in select slides for reference, and may be customized, as needed.  This presentation was developed in June 2023. </a:t>
            </a:r>
            <a:endParaRPr lang="en-US" dirty="0">
              <a:ea typeface="Calibri"/>
              <a:cs typeface="Calibri"/>
            </a:endParaRPr>
          </a:p>
          <a:p>
            <a:pPr marL="173422" indent="-173422">
              <a:buFont typeface="Arial"/>
              <a:buChar char="•"/>
            </a:pPr>
            <a:r>
              <a:rPr lang="en-US" dirty="0"/>
              <a:t>As some new data are released annually, please review/update slides accordingly to ensure the most up-to-date data/content are presented.</a:t>
            </a:r>
            <a:endParaRPr lang="en-US" dirty="0">
              <a:ea typeface="Calibri"/>
              <a:cs typeface="Calibri"/>
            </a:endParaRPr>
          </a:p>
          <a:p>
            <a:pPr eaLnBrk="1" fontAlgn="auto" hangingPunct="1">
              <a:spcBef>
                <a:spcPts val="0"/>
              </a:spcBef>
              <a:spcAft>
                <a:spcPts val="0"/>
              </a:spcAft>
              <a:defRPr/>
            </a:pPr>
            <a:endParaRPr lang="en-US" dirty="0">
              <a:ea typeface="Calibri"/>
              <a:cs typeface="Calibri"/>
            </a:endParaRPr>
          </a:p>
          <a:p>
            <a:pPr eaLnBrk="1" fontAlgn="auto" hangingPunct="1">
              <a:spcBef>
                <a:spcPts val="0"/>
              </a:spcBef>
              <a:spcAft>
                <a:spcPts val="0"/>
              </a:spcAft>
              <a:defRPr/>
            </a:pPr>
            <a:endParaRPr lang="en-US" dirty="0">
              <a:ea typeface="Calibri"/>
              <a:cs typeface="Calibri"/>
            </a:endParaRPr>
          </a:p>
          <a:p>
            <a:pPr marL="173422" indent="-173422" eaLnBrk="1" fontAlgn="auto" hangingPunct="1">
              <a:spcBef>
                <a:spcPts val="0"/>
              </a:spcBef>
              <a:spcAft>
                <a:spcPts val="0"/>
              </a:spcAft>
              <a:buFont typeface="Arial"/>
              <a:buChar char="•"/>
              <a:defRPr/>
            </a:pPr>
            <a:endParaRPr lang="en-US" dirty="0">
              <a:ea typeface="Calibri"/>
              <a:cs typeface="Calibri"/>
            </a:endParaRPr>
          </a:p>
          <a:p>
            <a:pPr marL="173422" indent="-173422" eaLnBrk="1" fontAlgn="auto" hangingPunct="1">
              <a:spcBef>
                <a:spcPts val="0"/>
              </a:spcBef>
              <a:spcAft>
                <a:spcPts val="0"/>
              </a:spcAft>
              <a:buFont typeface="Arial"/>
              <a:buChar char="•"/>
              <a:defRPr/>
            </a:pPr>
            <a:endParaRPr lang="en-US" dirty="0"/>
          </a:p>
          <a:p>
            <a:pPr marL="173422" indent="-173422" eaLnBrk="1" fontAlgn="auto" hangingPunct="1">
              <a:spcBef>
                <a:spcPts val="0"/>
              </a:spcBef>
              <a:spcAft>
                <a:spcPts val="0"/>
              </a:spcAft>
              <a:buFont typeface="Arial"/>
              <a:buChar char="•"/>
              <a:defRPr/>
            </a:pPr>
            <a:endParaRPr lang="en-US" dirty="0"/>
          </a:p>
          <a:p>
            <a:pPr marL="173422" indent="-173422" eaLnBrk="1" fontAlgn="auto" hangingPunct="1">
              <a:spcBef>
                <a:spcPts val="0"/>
              </a:spcBef>
              <a:spcAft>
                <a:spcPts val="0"/>
              </a:spcAft>
              <a:buFont typeface="Arial"/>
              <a:buChar char="•"/>
              <a:defRPr/>
            </a:pPr>
            <a:endParaRPr lang="en-US" dirty="0"/>
          </a:p>
        </p:txBody>
      </p:sp>
      <p:sp>
        <p:nvSpPr>
          <p:cNvPr id="7172" name="Slide Number Placeholder 3">
            <a:extLst>
              <a:ext uri="{FF2B5EF4-FFF2-40B4-BE49-F238E27FC236}">
                <a16:creationId xmlns:a16="http://schemas.microsoft.com/office/drawing/2014/main" id="{D6F3D300-F995-727D-275B-D49858CD2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BCE897-0185-4F9A-BBDE-70337AAACE46}"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a:buFont typeface="Arial" panose="020B0604020202020204" pitchFamily="34" charset="0"/>
              <a:buChar char="•"/>
            </a:pPr>
            <a:r>
              <a:rPr lang="en-US" dirty="0"/>
              <a:t>This slide shows how much overdose deaths have increased among teens aged 10-19 years old. </a:t>
            </a:r>
          </a:p>
          <a:p>
            <a:pPr marL="173422" indent="-173422">
              <a:buFont typeface="Arial" panose="020B0604020202020204" pitchFamily="34" charset="0"/>
              <a:buChar char="•"/>
            </a:pPr>
            <a:r>
              <a:rPr lang="en-US" dirty="0"/>
              <a:t>A large takeaway from this slide is that overdose can happen to anyone! </a:t>
            </a:r>
            <a:r>
              <a:rPr lang="en-US" b="0" i="0" dirty="0">
                <a:solidFill>
                  <a:srgbClr val="000000"/>
                </a:solidFill>
                <a:effectLst/>
                <a:latin typeface="Open Sans" panose="020B0606030504020204" pitchFamily="34" charset="0"/>
              </a:rPr>
              <a:t>Only 35% of the young people who died had a known history of opioid use.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10</a:t>
            </a:fld>
            <a:endParaRPr lang="en-US" altLang="en-US"/>
          </a:p>
        </p:txBody>
      </p:sp>
    </p:spTree>
    <p:extLst>
      <p:ext uri="{BB962C8B-B14F-4D97-AF65-F5344CB8AC3E}">
        <p14:creationId xmlns:p14="http://schemas.microsoft.com/office/powerpoint/2010/main" val="151190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11</a:t>
            </a:fld>
            <a:endParaRPr lang="en-US" altLang="en-US"/>
          </a:p>
        </p:txBody>
      </p:sp>
    </p:spTree>
    <p:extLst>
      <p:ext uri="{BB962C8B-B14F-4D97-AF65-F5344CB8AC3E}">
        <p14:creationId xmlns:p14="http://schemas.microsoft.com/office/powerpoint/2010/main" val="70554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defTabSz="462458">
              <a:buFont typeface="Arial" panose="020B0604020202020204" pitchFamily="34" charset="0"/>
              <a:buChar char="•"/>
              <a:defRPr/>
            </a:pPr>
            <a:r>
              <a:rPr lang="en-US" dirty="0"/>
              <a:t>Fentanyl is a very powerful synthetic opioid</a:t>
            </a:r>
            <a:endParaRPr lang="en-US" dirty="0">
              <a:ea typeface="Calibri"/>
              <a:cs typeface="Calibri"/>
            </a:endParaRPr>
          </a:p>
          <a:p>
            <a:pPr marL="173422" indent="-173422" defTabSz="462458">
              <a:buFont typeface="Arial" panose="020B0604020202020204" pitchFamily="34" charset="0"/>
              <a:buChar char="•"/>
              <a:defRPr/>
            </a:pPr>
            <a:r>
              <a:rPr lang="en-US" dirty="0"/>
              <a:t>It is one of the most common drugs involved in drug overdose deaths in the United States</a:t>
            </a:r>
            <a:endParaRPr lang="en-US" dirty="0">
              <a:ea typeface="Calibri"/>
              <a:cs typeface="Calibri"/>
            </a:endParaRPr>
          </a:p>
          <a:p>
            <a:pPr marL="173422" indent="-173422">
              <a:buFont typeface="Arial" panose="020B0604020202020204" pitchFamily="34" charset="0"/>
              <a:buChar char="•"/>
              <a:defRPr/>
            </a:pPr>
            <a:r>
              <a:rPr lang="en-US" dirty="0"/>
              <a:t>It can be prescribed but is also made illegally. </a:t>
            </a:r>
          </a:p>
          <a:p>
            <a:pPr marL="173422" indent="-173422" defTabSz="462458">
              <a:buFont typeface="Arial" panose="020B0604020202020204" pitchFamily="34" charset="0"/>
              <a:buChar char="•"/>
              <a:defRPr/>
            </a:pPr>
            <a:r>
              <a:rPr lang="en-US" dirty="0"/>
              <a:t>It is inexpensive to manufacture because its components are easy to get and are concentrated</a:t>
            </a:r>
            <a:endParaRPr lang="en-US" dirty="0">
              <a:ea typeface="Calibri"/>
              <a:cs typeface="Calibri"/>
            </a:endParaRPr>
          </a:p>
          <a:p>
            <a:pPr marL="173422" indent="-173422">
              <a:buFont typeface="Arial" panose="020B0604020202020204" pitchFamily="34" charset="0"/>
              <a:buChar char="•"/>
            </a:pPr>
            <a:r>
              <a:rPr lang="en-US" dirty="0"/>
              <a:t>It can also be mixed with other drugs (i.e., heroin, cocaine, meth, pressed pills); a person may not know that it’s been added, leading them to underestimate how much opioids they are taking and increase chance of overdose.</a:t>
            </a:r>
            <a:endParaRPr lang="en-US" dirty="0">
              <a:ea typeface="Calibri"/>
              <a:cs typeface="Calibri"/>
            </a:endParaRPr>
          </a:p>
          <a:p>
            <a:pPr marL="173422" indent="-173422" defTabSz="924916">
              <a:buFont typeface="Arial" panose="020B0604020202020204" pitchFamily="34" charset="0"/>
              <a:buChar char="•"/>
              <a:defRPr/>
            </a:pPr>
            <a:r>
              <a:rPr lang="en-US" dirty="0"/>
              <a:t>It is almost impossible to know whether a drug contains fentanyl </a:t>
            </a:r>
            <a:endParaRPr lang="en-US" dirty="0">
              <a:ea typeface="Calibri"/>
              <a:cs typeface="Calibri"/>
            </a:endParaRPr>
          </a:p>
          <a:p>
            <a:pPr marL="173422" indent="-173422" defTabSz="924916">
              <a:buFont typeface="Arial" panose="020B0604020202020204" pitchFamily="34" charset="0"/>
              <a:buChar char="•"/>
              <a:defRPr/>
            </a:pPr>
            <a:r>
              <a:rPr lang="en-US" dirty="0"/>
              <a:t>But remember, naloxone can </a:t>
            </a:r>
            <a:r>
              <a:rPr lang="en-US" dirty="0">
                <a:solidFill>
                  <a:srgbClr val="FF0000"/>
                </a:solidFill>
              </a:rPr>
              <a:t>stop</a:t>
            </a:r>
            <a:r>
              <a:rPr lang="en-US" dirty="0"/>
              <a:t> a drug overdose from opioids, including fentanyl. </a:t>
            </a:r>
            <a:endParaRPr lang="en-US" dirty="0">
              <a:ea typeface="Calibri"/>
              <a:cs typeface="Calibri"/>
            </a:endParaRPr>
          </a:p>
          <a:p>
            <a:pPr defTabSz="462458">
              <a:defRPr/>
            </a:pPr>
            <a:endParaRPr lang="en-US" dirty="0"/>
          </a:p>
          <a:p>
            <a:pPr>
              <a:defRPr/>
            </a:pPr>
            <a:r>
              <a:rPr lang="en-US" dirty="0"/>
              <a:t>Content source*: </a:t>
            </a:r>
            <a:endParaRPr lang="en-US" dirty="0">
              <a:ea typeface="Calibri"/>
              <a:cs typeface="Calibri"/>
            </a:endParaRPr>
          </a:p>
          <a:p>
            <a:pPr defTabSz="462458">
              <a:defRPr/>
            </a:pPr>
            <a:r>
              <a:rPr lang="en-US" dirty="0"/>
              <a:t>https://nida.nih.gov/publications/drugfacts/fentanyl</a:t>
            </a:r>
            <a:endParaRPr lang="en-US" dirty="0">
              <a:ea typeface="Calibri"/>
              <a:cs typeface="Calibri"/>
            </a:endParaRPr>
          </a:p>
          <a:p>
            <a:pPr defTabSz="462458">
              <a:defRPr/>
            </a:pPr>
            <a:r>
              <a:rPr lang="en-US" dirty="0"/>
              <a:t>https://www.cdc.gov/stopoverdose/fentanyl/index.html</a:t>
            </a:r>
            <a:endParaRPr lang="en-US" dirty="0">
              <a:ea typeface="Calibri"/>
              <a:cs typeface="Calibri"/>
            </a:endParaRPr>
          </a:p>
          <a:p>
            <a:pPr>
              <a:defRPr/>
            </a:pPr>
            <a:r>
              <a:rPr lang="en-US" dirty="0"/>
              <a:t>https://www.cdc.gov/stopoverdose/fentanyl/fentanyl-test-strips.html</a:t>
            </a:r>
          </a:p>
          <a:p>
            <a:pPr>
              <a:defRPr/>
            </a:pPr>
            <a:endParaRPr lang="en-US" dirty="0"/>
          </a:p>
          <a:p>
            <a:pPr defTabSz="462458">
              <a:defRPr/>
            </a:pPr>
            <a:r>
              <a:rPr lang="en-US" dirty="0"/>
              <a:t>*</a:t>
            </a:r>
          </a:p>
          <a:p>
            <a:r>
              <a:rPr lang="en-US" dirty="0"/>
              <a:t>Image source: </a:t>
            </a:r>
            <a:r>
              <a:rPr lang="en-US" sz="1800" dirty="0">
                <a:latin typeface="Segoe UI"/>
                <a:cs typeface="Segoe UI"/>
              </a:rPr>
              <a:t>https://www.cdc.gov/stopoverdose/fentanyl/index.html</a:t>
            </a:r>
            <a:endParaRPr lang="en-US" dirty="0">
              <a:latin typeface="Segoe UI"/>
              <a:cs typeface="Segoe UI"/>
            </a:endParaRP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12</a:t>
            </a:fld>
            <a:endParaRPr lang="en-US" altLang="en-US"/>
          </a:p>
        </p:txBody>
      </p:sp>
    </p:spTree>
    <p:extLst>
      <p:ext uri="{BB962C8B-B14F-4D97-AF65-F5344CB8AC3E}">
        <p14:creationId xmlns:p14="http://schemas.microsoft.com/office/powerpoint/2010/main" val="225662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ABBEC89-7DEF-99C5-4F88-7C649547BC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92D2D6B-6281-0834-930E-90456EC0B58C}"/>
              </a:ext>
            </a:extLst>
          </p:cNvPr>
          <p:cNvSpPr>
            <a:spLocks noGrp="1"/>
          </p:cNvSpPr>
          <p:nvPr>
            <p:ph type="body" idx="1"/>
          </p:nvPr>
        </p:nvSpPr>
        <p:spPr/>
        <p:txBody>
          <a:bodyPr/>
          <a:lstStyle/>
          <a:p>
            <a:r>
              <a:rPr lang="en-US" b="1" dirty="0"/>
              <a:t>Discussion Points:</a:t>
            </a:r>
          </a:p>
          <a:p>
            <a:pPr marL="173422" indent="-173422" defTabSz="924916" eaLnBrk="1" fontAlgn="auto" hangingPunct="1">
              <a:spcBef>
                <a:spcPts val="0"/>
              </a:spcBef>
              <a:spcAft>
                <a:spcPts val="0"/>
              </a:spcAft>
              <a:buFont typeface="Arial" panose="020B0604020202020204" pitchFamily="34" charset="0"/>
              <a:buChar char="•"/>
              <a:defRPr/>
            </a:pPr>
            <a:r>
              <a:rPr lang="en-US" dirty="0"/>
              <a:t>Counterfeit pills that resemble prescription drugs but contain illicitly manufactured fentanyl have become more common and have increased fatal overdose risk among teens, in part due to the ease of purchasing these pills online.</a:t>
            </a:r>
            <a:endParaRPr lang="en-US" dirty="0">
              <a:ea typeface="Calibri"/>
              <a:cs typeface="Calibri"/>
            </a:endParaRPr>
          </a:p>
          <a:p>
            <a:pPr marL="173422" indent="-173422" defTabSz="924916" eaLnBrk="1" fontAlgn="auto" hangingPunct="1">
              <a:spcBef>
                <a:spcPts val="0"/>
              </a:spcBef>
              <a:spcAft>
                <a:spcPts val="0"/>
              </a:spcAft>
              <a:buFont typeface="Arial" panose="020B0604020202020204" pitchFamily="34" charset="0"/>
              <a:buChar char="•"/>
              <a:defRPr/>
            </a:pPr>
            <a:r>
              <a:rPr lang="en-US" dirty="0"/>
              <a:t>Remember the statistics from a few slides back:</a:t>
            </a:r>
            <a:endParaRPr lang="en-US" dirty="0">
              <a:ea typeface="Calibri"/>
              <a:cs typeface="Calibri"/>
            </a:endParaRPr>
          </a:p>
          <a:p>
            <a:pPr marL="173422" indent="-173422">
              <a:buFont typeface="Arial" panose="020B0604020202020204" pitchFamily="34" charset="0"/>
              <a:buChar char="•"/>
            </a:pPr>
            <a:r>
              <a:rPr lang="en-US" dirty="0"/>
              <a:t>84% overdose deaths among teen (10–19 years old) involved illicitly manufactured fentanyl </a:t>
            </a:r>
            <a:r>
              <a:rPr lang="en-US" dirty="0">
                <a:solidFill>
                  <a:schemeClr val="tx1"/>
                </a:solidFill>
              </a:rPr>
              <a:t>(July – December 2019 to July – December 2021).</a:t>
            </a:r>
            <a:endParaRPr lang="en-US" dirty="0">
              <a:solidFill>
                <a:schemeClr val="tx1"/>
              </a:solidFill>
              <a:ea typeface="Calibri"/>
              <a:cs typeface="Calibri"/>
            </a:endParaRPr>
          </a:p>
          <a:p>
            <a:pPr marL="173422" indent="-173422" defTabSz="924916">
              <a:buFont typeface="Arial" panose="020B0604020202020204" pitchFamily="34" charset="0"/>
              <a:buChar char="•"/>
              <a:defRPr/>
            </a:pPr>
            <a:r>
              <a:rPr lang="en-US" dirty="0"/>
              <a:t>Counterfeit pills were involved in nearly 25% of overdose deaths. (July – December 2019 to July – December 2021)</a:t>
            </a:r>
            <a:endParaRPr lang="en-US" dirty="0">
              <a:ea typeface="Calibri"/>
              <a:cs typeface="Calibri"/>
            </a:endParaRP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Content Source: </a:t>
            </a:r>
            <a:r>
              <a:rPr lang="en-US" b="1" dirty="0"/>
              <a:t>https://www.cdc.gov/mmwr/volumes/71/wr/mm7150a2.htm</a:t>
            </a:r>
            <a:endParaRPr lang="en-US" b="1" dirty="0">
              <a:ea typeface="Calibri"/>
              <a:cs typeface="Calibri"/>
            </a:endParaRPr>
          </a:p>
        </p:txBody>
      </p:sp>
      <p:sp>
        <p:nvSpPr>
          <p:cNvPr id="14340" name="Slide Number Placeholder 3">
            <a:extLst>
              <a:ext uri="{FF2B5EF4-FFF2-40B4-BE49-F238E27FC236}">
                <a16:creationId xmlns:a16="http://schemas.microsoft.com/office/drawing/2014/main" id="{06B37416-4165-03D0-8C09-48DBEFACC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3E6804-0B10-4FAC-BDC9-8AFF1F08A95F}"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400713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80A4C66-C2C4-02FD-AA5C-8AFB6D2563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F536F28-29C7-D2C8-0CB8-35CF03A4A7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 Points:</a:t>
            </a:r>
          </a:p>
          <a:p>
            <a:pPr marL="173422" indent="-173422" eaLnBrk="1" hangingPunct="1">
              <a:spcBef>
                <a:spcPct val="0"/>
              </a:spcBef>
              <a:buFont typeface="Arial" panose="020B0604020202020204" pitchFamily="34" charset="0"/>
              <a:buChar char="•"/>
            </a:pPr>
            <a:r>
              <a:rPr lang="en-US" altLang="en-US" dirty="0"/>
              <a:t>It is vital to understand that an opioid overdose (either from prescribed medications or illicitly manufactured) decreases respirations and if not reversed, will cause death quickly. </a:t>
            </a:r>
            <a:endParaRPr lang="en-US" altLang="en-US" dirty="0">
              <a:cs typeface="Calibri"/>
            </a:endParaRPr>
          </a:p>
          <a:p>
            <a:pPr marL="173422" indent="-173422" eaLnBrk="1" hangingPunct="1">
              <a:spcBef>
                <a:spcPct val="0"/>
              </a:spcBef>
              <a:buFont typeface="Arial" panose="020B0604020202020204" pitchFamily="34" charset="0"/>
              <a:buChar char="•"/>
            </a:pPr>
            <a:r>
              <a:rPr lang="en-US" b="0" i="0" dirty="0">
                <a:solidFill>
                  <a:srgbClr val="474747"/>
                </a:solidFill>
                <a:effectLst/>
                <a:latin typeface="Open Sans"/>
                <a:ea typeface="Open Sans"/>
                <a:cs typeface="Open Sans"/>
              </a:rPr>
              <a:t>Opioid misuse can cause slowed breathing, which can cause hypoxia, a condition that results when too little oxygen reaches the brain. Hypoxia can have short- and long-term psychological and neurological effects, including coma, permanent brain damage, or death.</a:t>
            </a:r>
            <a:endParaRPr lang="en-US" altLang="en-US" dirty="0">
              <a:latin typeface="Open Sans"/>
              <a:ea typeface="Open Sans"/>
              <a:cs typeface="Open Sans"/>
            </a:endParaRPr>
          </a:p>
          <a:p>
            <a:pPr eaLnBrk="1" hangingPunct="1">
              <a:spcBef>
                <a:spcPct val="0"/>
              </a:spcBef>
            </a:pPr>
            <a:endParaRPr lang="en-US" altLang="en-US" dirty="0"/>
          </a:p>
          <a:p>
            <a:pPr eaLnBrk="1" hangingPunct="1">
              <a:spcBef>
                <a:spcPct val="0"/>
              </a:spcBef>
            </a:pPr>
            <a:r>
              <a:rPr lang="en-US" altLang="en-US" dirty="0"/>
              <a:t>Content Source: https://nida.nih.gov/publications/drugfacts/prescription-opioids</a:t>
            </a:r>
            <a:endParaRPr lang="en-US" altLang="en-US" dirty="0">
              <a:cs typeface="Calibri"/>
            </a:endParaRPr>
          </a:p>
        </p:txBody>
      </p:sp>
      <p:sp>
        <p:nvSpPr>
          <p:cNvPr id="24580" name="Slide Number Placeholder 3">
            <a:extLst>
              <a:ext uri="{FF2B5EF4-FFF2-40B4-BE49-F238E27FC236}">
                <a16:creationId xmlns:a16="http://schemas.microsoft.com/office/drawing/2014/main" id="{AEA262CD-E7EC-C63E-5A3E-6760112B55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a:defRPr/>
            </a:pPr>
            <a:fld id="{EE72448E-7F0B-4960-B149-1C0D7F579355}" type="slidenum">
              <a:rPr lang="en-US" altLang="en-US">
                <a:solidFill>
                  <a:prstClr val="black"/>
                </a:solidFill>
                <a:latin typeface="Calibri" panose="020F0502020204030204" pitchFamily="34" charset="0"/>
              </a:rPr>
              <a:pPr defTabSz="924916">
                <a:defRPr/>
              </a:pPr>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974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15</a:t>
            </a:fld>
            <a:endParaRPr lang="en-US" altLang="en-US"/>
          </a:p>
        </p:txBody>
      </p:sp>
    </p:spTree>
    <p:extLst>
      <p:ext uri="{BB962C8B-B14F-4D97-AF65-F5344CB8AC3E}">
        <p14:creationId xmlns:p14="http://schemas.microsoft.com/office/powerpoint/2010/main" val="3877564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38B3B82-768D-D088-5E33-F4F3B3D5E9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392F83-6CAC-2741-75D4-0BED99BA1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Discussion Points:</a:t>
            </a:r>
          </a:p>
          <a:p>
            <a:pPr marL="173422" indent="-173422" eaLnBrk="1" hangingPunct="1">
              <a:spcBef>
                <a:spcPct val="0"/>
              </a:spcBef>
              <a:buFont typeface="Arial" panose="020B0604020202020204" pitchFamily="34" charset="0"/>
              <a:buChar char="•"/>
            </a:pPr>
            <a:r>
              <a:rPr lang="en-US" altLang="en-US" dirty="0"/>
              <a:t>First, it is important to understand what an opioid overdose is.</a:t>
            </a:r>
            <a:endParaRPr lang="en-US" altLang="en-US" dirty="0">
              <a:ea typeface="Calibri"/>
              <a:cs typeface="Calibri"/>
            </a:endParaRPr>
          </a:p>
          <a:p>
            <a:pPr eaLnBrk="1" hangingPunct="1">
              <a:spcBef>
                <a:spcPct val="0"/>
              </a:spcBef>
            </a:pPr>
            <a:endParaRPr lang="en-US" altLang="en-US" dirty="0"/>
          </a:p>
          <a:p>
            <a:pPr eaLnBrk="1" hangingPunct="1">
              <a:spcBef>
                <a:spcPct val="0"/>
              </a:spcBef>
            </a:pPr>
            <a:r>
              <a:rPr lang="en-US" altLang="en-US" dirty="0"/>
              <a:t>Content source*: https://nida.nih.gov/publications/drugfacts/prescription-opioids</a:t>
            </a:r>
          </a:p>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5472CEEB-9045-E9AE-014F-74345BDC4C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205C62-2CA5-4556-A157-157117C28C2B}"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52505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defTabSz="462458">
              <a:buFont typeface="Arial" panose="020B0604020202020204" pitchFamily="34" charset="0"/>
              <a:buChar char="•"/>
              <a:defRPr/>
            </a:pPr>
            <a:r>
              <a:rPr lang="en-US" dirty="0"/>
              <a:t>It is also important to recognize the signs of an overdose.</a:t>
            </a:r>
          </a:p>
          <a:p>
            <a:pPr marL="173422" indent="-173422">
              <a:buFont typeface="Arial" panose="020B0604020202020204" pitchFamily="34" charset="0"/>
              <a:buChar char="•"/>
            </a:pPr>
            <a:r>
              <a:rPr lang="en-US" dirty="0"/>
              <a:t>Understanding the difference between opioid intoxication and opioid overdose can be life-saving. </a:t>
            </a:r>
          </a:p>
          <a:p>
            <a:pPr marL="173422" indent="-173422">
              <a:buFont typeface="Arial" panose="020B0604020202020204" pitchFamily="34" charset="0"/>
              <a:buChar char="•"/>
            </a:pPr>
            <a:r>
              <a:rPr lang="en-US" dirty="0"/>
              <a:t>If you see a person exhibiting symptoms of an opioid overdose, call 911 for help immediately. </a:t>
            </a:r>
          </a:p>
          <a:p>
            <a:pPr defTabSz="462458">
              <a:defRPr/>
            </a:pPr>
            <a:endParaRPr lang="en-US" altLang="en-US" dirty="0"/>
          </a:p>
          <a:p>
            <a:pPr defTabSz="462458">
              <a:defRPr/>
            </a:pPr>
            <a:r>
              <a:rPr lang="en-US" altLang="en-US" dirty="0"/>
              <a:t>Content sources:</a:t>
            </a:r>
          </a:p>
          <a:p>
            <a:pPr marL="173422" indent="-173422" defTabSz="462458">
              <a:buFont typeface="Arial" panose="020B0604020202020204" pitchFamily="34" charset="0"/>
              <a:buChar char="•"/>
              <a:defRPr/>
            </a:pPr>
            <a:r>
              <a:rPr lang="en-US" dirty="0">
                <a:hlinkClick r:id="rId3"/>
              </a:rPr>
              <a:t>https://www.cdc.gov/drugoverdose/pdf/patients/Preventing-an-Opioid-Overdose-Tip-Card-a.pdf</a:t>
            </a:r>
            <a:endParaRPr lang="en-US" dirty="0"/>
          </a:p>
          <a:p>
            <a:pPr marL="173422" indent="-173422" defTabSz="462458">
              <a:buFont typeface="Arial" panose="020B0604020202020204" pitchFamily="34" charset="0"/>
              <a:buChar char="•"/>
              <a:defRPr/>
            </a:pPr>
            <a:r>
              <a:rPr lang="en-US" altLang="en-US" dirty="0"/>
              <a:t>https://www.mass.gov/doc/core-competencies-for-intra-nasal-naloxone-distribution-pilot-program-participants/download</a:t>
            </a:r>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17</a:t>
            </a:fld>
            <a:endParaRPr lang="en-US" altLang="en-US"/>
          </a:p>
        </p:txBody>
      </p:sp>
    </p:spTree>
    <p:extLst>
      <p:ext uri="{BB962C8B-B14F-4D97-AF65-F5344CB8AC3E}">
        <p14:creationId xmlns:p14="http://schemas.microsoft.com/office/powerpoint/2010/main" val="233306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323720" indent="-323720">
              <a:buFont typeface="Arial" panose="020B0604020202020204" pitchFamily="34" charset="0"/>
              <a:buChar char="•"/>
              <a:defRPr/>
            </a:pPr>
            <a:r>
              <a:rPr lang="en-US" dirty="0"/>
              <a:t>Naloxone is a life-saving medication that can rapidly reverse an overdose from opioids—including heroin, fentanyl, and prescription opioid medications—when given in time.</a:t>
            </a:r>
            <a:endParaRPr lang="en-US" dirty="0">
              <a:cs typeface="Calibri"/>
            </a:endParaRPr>
          </a:p>
          <a:p>
            <a:pPr marL="323720" indent="-323720" eaLnBrk="1" fontAlgn="auto" hangingPunct="1">
              <a:spcAft>
                <a:spcPts val="0"/>
              </a:spcAft>
              <a:buFont typeface="Arial" panose="020B0604020202020204" pitchFamily="34" charset="0"/>
              <a:buChar char="•"/>
              <a:defRPr/>
            </a:pPr>
            <a:r>
              <a:rPr lang="en-US" b="0" i="0" dirty="0">
                <a:solidFill>
                  <a:srgbClr val="474747"/>
                </a:solidFill>
                <a:effectLst/>
                <a:latin typeface="Open Sans"/>
                <a:ea typeface="Open Sans"/>
                <a:cs typeface="Open Sans"/>
              </a:rPr>
              <a:t>According to the National Institute on Drug Abuse, “Naloxone can quickly restore normal breathing to a person if their breathing has slowed or stopped because of an opioid overdose. Naloxone only works in the body for 30 to 90 minutes. It is possible for a person to still experience the effects of an overdose after naloxone wears off or need multiple doses if a potent opioid is in a person’s system.”</a:t>
            </a:r>
          </a:p>
          <a:p>
            <a:pPr marL="323720" indent="-323720" eaLnBrk="1" fontAlgn="auto" hangingPunct="1">
              <a:spcAft>
                <a:spcPts val="0"/>
              </a:spcAft>
              <a:buFont typeface="Arial" panose="020B0604020202020204" pitchFamily="34" charset="0"/>
              <a:buChar char="•"/>
              <a:defRPr/>
            </a:pPr>
            <a:r>
              <a:rPr lang="en-US" dirty="0">
                <a:solidFill>
                  <a:srgbClr val="000000"/>
                </a:solidFill>
              </a:rPr>
              <a:t>There are 2 forms of naloxone that anyone can use without medical training or authorization--a </a:t>
            </a:r>
            <a:r>
              <a:rPr lang="en-US" b="1" dirty="0">
                <a:solidFill>
                  <a:srgbClr val="000000"/>
                </a:solidFill>
              </a:rPr>
              <a:t>nasal spray </a:t>
            </a:r>
            <a:r>
              <a:rPr lang="en-US" dirty="0">
                <a:solidFill>
                  <a:srgbClr val="000000"/>
                </a:solidFill>
              </a:rPr>
              <a:t>and </a:t>
            </a:r>
            <a:r>
              <a:rPr lang="en-US" b="1" dirty="0">
                <a:solidFill>
                  <a:srgbClr val="000000"/>
                </a:solidFill>
              </a:rPr>
              <a:t>injectable. </a:t>
            </a:r>
            <a:endParaRPr lang="en-US" b="1" dirty="0">
              <a:solidFill>
                <a:srgbClr val="000000"/>
              </a:solidFill>
              <a:ea typeface="Calibri"/>
              <a:cs typeface="Calibri"/>
            </a:endParaRPr>
          </a:p>
          <a:p>
            <a:pPr marL="786178" lvl="1" indent="-323720" eaLnBrk="1" fontAlgn="auto" hangingPunct="1">
              <a:spcAft>
                <a:spcPts val="0"/>
              </a:spcAft>
              <a:buFont typeface="Arial" panose="020B0604020202020204" pitchFamily="34" charset="0"/>
              <a:buChar char="•"/>
              <a:defRPr/>
            </a:pPr>
            <a:r>
              <a:rPr lang="en-US" b="0" i="0" dirty="0">
                <a:solidFill>
                  <a:srgbClr val="474747"/>
                </a:solidFill>
                <a:effectLst/>
                <a:latin typeface="Open Sans"/>
                <a:ea typeface="Open Sans"/>
                <a:cs typeface="Open Sans"/>
              </a:rPr>
              <a:t>Injectable brands of naloxone are typically drawn up from a vial, though one brand offers a prefilled syringe. Naloxone is usually injected into muscle.</a:t>
            </a:r>
          </a:p>
          <a:p>
            <a:pPr marL="323720" indent="-323720" defTabSz="462458" eaLnBrk="1" fontAlgn="auto" hangingPunct="1">
              <a:spcAft>
                <a:spcPts val="0"/>
              </a:spcAft>
              <a:buFont typeface="Arial" panose="020B0604020202020204" pitchFamily="34" charset="0"/>
              <a:buChar char="•"/>
              <a:defRPr/>
            </a:pPr>
            <a:r>
              <a:rPr lang="en-US" dirty="0">
                <a:solidFill>
                  <a:srgbClr val="333333"/>
                </a:solidFill>
                <a:latin typeface="Georgia"/>
              </a:rPr>
              <a:t>Naloxone is available in all 50 states</a:t>
            </a:r>
            <a:endParaRPr lang="en-US" dirty="0">
              <a:latin typeface="Georgia"/>
            </a:endParaRPr>
          </a:p>
          <a:p>
            <a:pPr marL="323720" indent="-323720" eaLnBrk="1" fontAlgn="auto" hangingPunct="1">
              <a:spcAft>
                <a:spcPts val="0"/>
              </a:spcAft>
              <a:buFont typeface="Arial" panose="020B0604020202020204" pitchFamily="34" charset="0"/>
              <a:buChar char="•"/>
              <a:defRPr/>
            </a:pPr>
            <a:r>
              <a:rPr lang="en-US" b="0" i="0" dirty="0">
                <a:solidFill>
                  <a:srgbClr val="333333"/>
                </a:solidFill>
                <a:effectLst/>
                <a:latin typeface="Georgia"/>
              </a:rPr>
              <a:t>In 2023, the U.S. Food and Drug Administration approved NARCAN, 4 milligram (mg) naloxone hydrochloride nasal spray for over-the-counter (OTC), nonprescription, use.</a:t>
            </a:r>
          </a:p>
          <a:p>
            <a:pPr marL="786178" lvl="1" indent="-323720" defTabSz="924916" eaLnBrk="1" fontAlgn="auto" hangingPunct="1">
              <a:spcAft>
                <a:spcPts val="0"/>
              </a:spcAft>
              <a:buFont typeface="Arial" panose="020B0604020202020204" pitchFamily="34" charset="0"/>
              <a:buChar char="•"/>
              <a:defRPr/>
            </a:pPr>
            <a:r>
              <a:rPr lang="en-US" b="0" i="0" dirty="0">
                <a:solidFill>
                  <a:srgbClr val="333333"/>
                </a:solidFill>
                <a:effectLst/>
                <a:latin typeface="Georgia"/>
              </a:rPr>
              <a:t>Note </a:t>
            </a:r>
            <a:r>
              <a:rPr lang="en-US" dirty="0"/>
              <a:t>that NARCAN is not the only formulation and brand name for naloxone; however, many people incorrectly still refer to all naloxone products as “NARCAN.”</a:t>
            </a:r>
            <a:endParaRPr lang="en-US" b="0" i="0" dirty="0">
              <a:solidFill>
                <a:srgbClr val="333333"/>
              </a:solidFill>
              <a:effectLst/>
              <a:latin typeface="Georgia" panose="02040502050405020303" pitchFamily="18" charset="0"/>
            </a:endParaRPr>
          </a:p>
          <a:p>
            <a:pPr marL="323720" indent="-323720" eaLnBrk="1" fontAlgn="auto" hangingPunct="1">
              <a:spcAft>
                <a:spcPts val="0"/>
              </a:spcAft>
              <a:buFont typeface="Arial" panose="020B0604020202020204" pitchFamily="34" charset="0"/>
              <a:buChar char="•"/>
              <a:defRPr/>
            </a:pPr>
            <a:r>
              <a:rPr lang="en-US" dirty="0">
                <a:solidFill>
                  <a:srgbClr val="333333"/>
                </a:solidFill>
                <a:latin typeface="Georgia"/>
              </a:rPr>
              <a:t>Anyone can administer naloxone; no formal training is required. Instructions for use are included with each dose in the packaging, and should be followed for proper administration. </a:t>
            </a:r>
            <a:endParaRPr lang="en-US" dirty="0">
              <a:solidFill>
                <a:srgbClr val="333333"/>
              </a:solidFill>
              <a:latin typeface="Georgia" panose="02040502050405020303" pitchFamily="18" charset="0"/>
            </a:endParaRPr>
          </a:p>
          <a:p>
            <a:endParaRPr lang="en-US" dirty="0"/>
          </a:p>
          <a:p>
            <a:r>
              <a:rPr lang="en-US" dirty="0"/>
              <a:t>Content sources:</a:t>
            </a:r>
            <a:endParaRPr lang="en-US" dirty="0">
              <a:ea typeface="Calibri"/>
              <a:cs typeface="Calibri"/>
            </a:endParaRPr>
          </a:p>
          <a:p>
            <a:pPr marL="289036" indent="-289036" defTabSz="462458">
              <a:buFont typeface="Arial"/>
              <a:buChar char="•"/>
              <a:defRPr/>
            </a:pPr>
            <a:r>
              <a:rPr lang="en-US" dirty="0"/>
              <a:t>https://www.cdc.gov/stopoverdose/naloxone/index.html</a:t>
            </a:r>
            <a:endParaRPr lang="en-US" dirty="0">
              <a:ea typeface="Calibri"/>
              <a:cs typeface="Calibri"/>
            </a:endParaRPr>
          </a:p>
          <a:p>
            <a:pPr marL="289036" indent="-289036">
              <a:buFont typeface="Arial"/>
              <a:buChar char="•"/>
            </a:pPr>
            <a:r>
              <a:rPr lang="en-US" dirty="0"/>
              <a:t>https://www.fda.gov/news-events/press-announcements/fda-approves-first-over-counter-naloxone-nasal-spray</a:t>
            </a:r>
            <a:endParaRPr lang="en-US" dirty="0">
              <a:ea typeface="Calibri"/>
              <a:cs typeface="Calibri"/>
            </a:endParaRPr>
          </a:p>
          <a:p>
            <a:pPr marL="289036" indent="-289036">
              <a:buFont typeface="Arial"/>
              <a:buChar char="•"/>
            </a:pPr>
            <a:r>
              <a:rPr lang="en-US" dirty="0"/>
              <a:t>https://nida.nih.gov/publications/drugfacts/naloxone</a:t>
            </a:r>
            <a:endParaRPr lang="en-US" dirty="0">
              <a:ea typeface="Calibri"/>
              <a:cs typeface="Calibri"/>
            </a:endParaRPr>
          </a:p>
          <a:p>
            <a:endParaRPr lang="en-US" dirty="0"/>
          </a:p>
          <a:p>
            <a:r>
              <a:rPr lang="en-US" dirty="0"/>
              <a:t>Graphic source: </a:t>
            </a:r>
            <a:endParaRPr lang="en-US" dirty="0">
              <a:ea typeface="Calibri"/>
              <a:cs typeface="Calibri"/>
            </a:endParaRPr>
          </a:p>
          <a:p>
            <a:pPr marL="289036" indent="-289036">
              <a:buFont typeface="Arial"/>
              <a:buChar char="•"/>
            </a:pPr>
            <a:r>
              <a:rPr lang="en-US" dirty="0"/>
              <a:t>https://www.cdc.gov/stopoverdose/naloxone/index.html</a:t>
            </a: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18</a:t>
            </a:fld>
            <a:endParaRPr lang="en-US" altLang="en-US"/>
          </a:p>
        </p:txBody>
      </p:sp>
    </p:spTree>
    <p:extLst>
      <p:ext uri="{BB962C8B-B14F-4D97-AF65-F5344CB8AC3E}">
        <p14:creationId xmlns:p14="http://schemas.microsoft.com/office/powerpoint/2010/main" val="84330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solidFill>
                  <a:srgbClr val="D13438"/>
                </a:solidFill>
                <a:latin typeface="Calibri" panose="020F0502020204030204" pitchFamily="34" charset="0"/>
              </a:rPr>
              <a:t>Discussion Points:</a:t>
            </a:r>
          </a:p>
          <a:p>
            <a:pPr marL="173422" indent="-173422" defTabSz="924916">
              <a:buFont typeface="Arial" panose="020B0604020202020204" pitchFamily="34" charset="0"/>
              <a:buChar char="•"/>
              <a:defRPr/>
            </a:pPr>
            <a:r>
              <a:rPr lang="en-US" dirty="0"/>
              <a:t>It should be administered IMMEDIATELY</a:t>
            </a:r>
          </a:p>
          <a:p>
            <a:pPr marL="173422" indent="-173422" defTabSz="924916">
              <a:buFont typeface="Arial" panose="020B0604020202020204" pitchFamily="34" charset="0"/>
              <a:buChar char="•"/>
              <a:defRPr/>
            </a:pPr>
            <a:r>
              <a:rPr lang="en-US" dirty="0"/>
              <a:t>Naloxone is the first line treatment for opioid overdose </a:t>
            </a:r>
          </a:p>
          <a:p>
            <a:pPr marL="173422" indent="-173422">
              <a:buFont typeface="Arial" panose="020B0604020202020204" pitchFamily="34" charset="0"/>
              <a:buChar char="•"/>
            </a:pPr>
            <a:r>
              <a:rPr lang="en-US" dirty="0">
                <a:cs typeface="Calibri"/>
              </a:rPr>
              <a:t>Naloxone should always be given in suspected cases of overdose with tranquilizers, benzodiazepines, or stimulants because they are frequently combined with opioids; however, naloxone will only reverse the effects of opioid overdose. </a:t>
            </a:r>
          </a:p>
          <a:p>
            <a:pPr marL="635879" lvl="1" indent="-173422">
              <a:buFont typeface="Arial" panose="020B0604020202020204" pitchFamily="34" charset="0"/>
              <a:buChar char="•"/>
            </a:pPr>
            <a:r>
              <a:rPr lang="en-US" dirty="0">
                <a:cs typeface="Calibri"/>
              </a:rPr>
              <a:t>It’s important to note that xylazine has been linked more and more to opioid overdose deaths as people are consuming it – knowingly or unknowingly—when it is added to illicit opioids. It is recommended to administer naloxone to reverse the effects of the opioid, though the effects from xylazine on breathing will not be reversed by naloxone.</a:t>
            </a:r>
            <a:endParaRPr lang="en-US" dirty="0"/>
          </a:p>
          <a:p>
            <a:pPr marL="173422" indent="-173422" defTabSz="924916">
              <a:buFont typeface="Arial" panose="020B0604020202020204" pitchFamily="34" charset="0"/>
              <a:buChar char="•"/>
              <a:defRPr/>
            </a:pPr>
            <a:r>
              <a:rPr lang="en-US" dirty="0"/>
              <a:t>After administering naloxone, the responder should stay with the person until emergency help arrives or for at least four hours to make sure their breathing returns to normal.</a:t>
            </a:r>
            <a:endParaRPr lang="en-US" dirty="0">
              <a:cs typeface="Calibri"/>
            </a:endParaRPr>
          </a:p>
          <a:p>
            <a:endParaRPr lang="en-US" u="none" dirty="0">
              <a:solidFill>
                <a:schemeClr val="tx1"/>
              </a:solidFill>
            </a:endParaRPr>
          </a:p>
          <a:p>
            <a:r>
              <a:rPr lang="en-US" u="none" dirty="0"/>
              <a:t>Content Sources*: </a:t>
            </a:r>
          </a:p>
          <a:p>
            <a:pPr marL="173422" indent="-173422">
              <a:buFont typeface="Arial" panose="020B0604020202020204" pitchFamily="34" charset="0"/>
              <a:buChar char="•"/>
            </a:pPr>
            <a:r>
              <a:rPr lang="en-US" u="none" dirty="0"/>
              <a:t>https://www.cdc.gov/stopoverdose/naloxone/index.html; primary: https://store.samhsa.gov/sites/default/files/d7/priv/sma18-4742.pdf</a:t>
            </a:r>
          </a:p>
          <a:p>
            <a:pPr marL="173422" indent="-173422">
              <a:buFont typeface="Arial" panose="020B0604020202020204" pitchFamily="34" charset="0"/>
              <a:buChar char="•"/>
            </a:pPr>
            <a:r>
              <a:rPr lang="en-US" u="none" dirty="0"/>
              <a:t>https://nida.nih.gov/publications/drugfacts/naloxone </a:t>
            </a:r>
          </a:p>
          <a:p>
            <a:pPr marL="173422" indent="-173422">
              <a:buFont typeface="Arial" panose="020B0604020202020204" pitchFamily="34" charset="0"/>
              <a:buChar char="•"/>
            </a:pPr>
            <a:r>
              <a:rPr lang="en-US" u="none" dirty="0"/>
              <a:t>https://www.fda.gov/drugs/drug-safety-and-availability/fda-alerts-health-care-professionals-risks-patients-exposed-xylazine-illicit-drugs</a:t>
            </a:r>
          </a:p>
          <a:p>
            <a:pPr marL="173422" indent="-173422">
              <a:buFont typeface="Arial" panose="020B0604020202020204" pitchFamily="34" charset="0"/>
              <a:buChar char="•"/>
            </a:pPr>
            <a:r>
              <a:rPr lang="en-US" u="none" dirty="0"/>
              <a:t>https://nida.nih.gov/research-topics/xylazine</a:t>
            </a:r>
          </a:p>
          <a:p>
            <a:pPr defTabSz="924916">
              <a:defRPr/>
            </a:pPr>
            <a:endParaRPr lang="en-US" u="none" dirty="0">
              <a:hlinkClick r:id="" action="ppaction://noaction">
                <a:extLst>
                  <a:ext uri="{A12FA001-AC4F-418D-AE19-62706E023703}">
                    <ahyp:hlinkClr xmlns:ahyp="http://schemas.microsoft.com/office/drawing/2018/hyperlinkcolor" val="tx"/>
                  </a:ext>
                </a:extLst>
              </a:hlinkClick>
            </a:endParaRPr>
          </a:p>
          <a:p>
            <a:pPr defTabSz="924916">
              <a:defRPr/>
            </a:pPr>
            <a:r>
              <a:rPr lang="en-US" dirty="0">
                <a:hlinkClick r:id="" action="ppaction://noaction">
                  <a:extLst>
                    <a:ext uri="{A12FA001-AC4F-418D-AE19-62706E023703}">
                      <ahyp:hlinkClr xmlns:ahyp="http://schemas.microsoft.com/office/drawing/2018/hyperlinkcolor" val="tx"/>
                    </a:ext>
                  </a:extLst>
                </a:hlinkClick>
              </a:rPr>
              <a:t>Image Source:</a:t>
            </a:r>
          </a:p>
          <a:p>
            <a:pPr marL="173422" indent="-173422" defTabSz="924916">
              <a:buFont typeface="Arial" panose="020B0604020202020204" pitchFamily="34" charset="0"/>
              <a:buChar char="•"/>
              <a:defRPr/>
            </a:pPr>
            <a:r>
              <a:rPr lang="en-US" dirty="0">
                <a:hlinkClick r:id="" action="ppaction://noaction">
                  <a:extLst>
                    <a:ext uri="{A12FA001-AC4F-418D-AE19-62706E023703}">
                      <ahyp:hlinkClr xmlns:ahyp="http://schemas.microsoft.com/office/drawing/2018/hyperlinkcolor" val="tx"/>
                    </a:ext>
                  </a:extLst>
                </a:hlinkClick>
              </a:rPr>
              <a:t>https://www.cdc.gov/stopoverdose/naloxone/index.html</a:t>
            </a:r>
            <a:endParaRPr lang="en-US" dirty="0"/>
          </a:p>
          <a:p>
            <a:endParaRPr lang="en-US" u="none" dirty="0"/>
          </a:p>
          <a:p>
            <a:endParaRPr lang="en-US" u="none" dirty="0"/>
          </a:p>
        </p:txBody>
      </p:sp>
      <p:sp>
        <p:nvSpPr>
          <p:cNvPr id="4" name="Slide Number Placeholder 3"/>
          <p:cNvSpPr>
            <a:spLocks noGrp="1"/>
          </p:cNvSpPr>
          <p:nvPr>
            <p:ph type="sldNum" sz="quarter" idx="5"/>
          </p:nvPr>
        </p:nvSpPr>
        <p:spPr/>
        <p:txBody>
          <a:bodyPr/>
          <a:lstStyle/>
          <a:p>
            <a:pPr defTabSz="924916">
              <a:defRPr/>
            </a:pPr>
            <a:fld id="{E562852F-A689-4D63-90B6-C9BD9D325071}" type="slidenum">
              <a:rPr lang="en-US" altLang="en-US">
                <a:solidFill>
                  <a:prstClr val="black"/>
                </a:solidFill>
                <a:cs typeface="Arial" panose="020B0604020202020204" pitchFamily="34" charset="0"/>
              </a:rPr>
              <a:pPr defTabSz="924916">
                <a:defRPr/>
              </a:pPr>
              <a:t>19</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405975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289036" indent="-289036">
              <a:buFont typeface="Arial,Sans-Serif"/>
              <a:buChar char="•"/>
            </a:pPr>
            <a:r>
              <a:rPr lang="en-US" dirty="0"/>
              <a:t>School nurses are leaders in student health and have the education and expertise to assist the community and school leadership in assessing the need for and implementing a campus naloxone program to address drug overdoses in schools and/or in the community. Synthetic opioids like fentanyl have been contributing to increases in drug overdose deaths in the past decade, even among young people. Naloxone is an emergency medication school nurses can administer to save lives by quickly reversing drug overdoses caused by opioids. </a:t>
            </a:r>
            <a:endParaRPr lang="en-US" dirty="0">
              <a:ea typeface="Calibri"/>
              <a:cs typeface="Calibri"/>
            </a:endParaRPr>
          </a:p>
          <a:p>
            <a:pPr marL="289036" indent="-289036">
              <a:buFont typeface="Arial,Sans-Serif"/>
              <a:buChar char="•"/>
            </a:pPr>
            <a:r>
              <a:rPr lang="en-US" dirty="0"/>
              <a:t>In this presentation, we will discuss the drug overdose crisis, its effects on young people, signs of an overdose and how to respond to an overdose. We’ll also cover how synthetic opioids have contributed to increases in overdose deaths, as well as the life-saving opioid overdose reversal medication, naloxone.</a:t>
            </a: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a:pPr>
                <a:defRPr/>
              </a:pPr>
              <a:t>2</a:t>
            </a:fld>
            <a:endParaRPr lang="en-US" altLang="en-US"/>
          </a:p>
        </p:txBody>
      </p:sp>
    </p:spTree>
    <p:extLst>
      <p:ext uri="{BB962C8B-B14F-4D97-AF65-F5344CB8AC3E}">
        <p14:creationId xmlns:p14="http://schemas.microsoft.com/office/powerpoint/2010/main" val="321332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solidFill>
                  <a:srgbClr val="D13438"/>
                </a:solidFill>
                <a:latin typeface="Calibri" panose="020F0502020204030204" pitchFamily="34" charset="0"/>
              </a:rPr>
              <a:t>Discussion Points:</a:t>
            </a:r>
          </a:p>
          <a:p>
            <a:pPr marL="173422" indent="-173422" defTabSz="924916">
              <a:buFont typeface="Arial" panose="020B0604020202020204" pitchFamily="34" charset="0"/>
              <a:buChar char="•"/>
              <a:defRPr/>
            </a:pPr>
            <a:r>
              <a:rPr lang="en-US" dirty="0"/>
              <a:t>Parents &amp; school administrators should not be concerned about adverse health effects of naloxone</a:t>
            </a:r>
            <a:endParaRPr lang="en-US" dirty="0">
              <a:cs typeface="Calibri"/>
            </a:endParaRPr>
          </a:p>
          <a:p>
            <a:pPr marL="670564" lvl="1" indent="-323720">
              <a:defRPr/>
            </a:pPr>
            <a:r>
              <a:rPr lang="en-US" sz="2800" dirty="0"/>
              <a:t>The risk of death from an opioid overdose is much greater than the risk of side effects from naloxone.</a:t>
            </a:r>
          </a:p>
          <a:p>
            <a:pPr marL="1017407" lvl="2" indent="-323720">
              <a:defRPr/>
            </a:pPr>
            <a:r>
              <a:rPr lang="en-US" sz="2500" dirty="0"/>
              <a:t>There are virtually no adverse health effects from naloxone.</a:t>
            </a:r>
          </a:p>
          <a:p>
            <a:pPr marL="635879" lvl="1" indent="-173422" defTabSz="924916">
              <a:buFont typeface="Arial" panose="020B0604020202020204" pitchFamily="34" charset="0"/>
              <a:buChar char="•"/>
              <a:defRPr/>
            </a:pPr>
            <a:r>
              <a:rPr lang="en-US" dirty="0"/>
              <a:t>If the person has not overdosed on an opioid, naloxone has no effect on the body! </a:t>
            </a:r>
            <a:endParaRPr lang="en-US" dirty="0">
              <a:cs typeface="Calibri"/>
            </a:endParaRPr>
          </a:p>
          <a:p>
            <a:endParaRPr lang="en-US" u="none" dirty="0">
              <a:solidFill>
                <a:schemeClr val="tx1"/>
              </a:solidFill>
            </a:endParaRPr>
          </a:p>
          <a:p>
            <a:r>
              <a:rPr lang="en-US" u="none" dirty="0"/>
              <a:t>Content Sources*: </a:t>
            </a:r>
          </a:p>
          <a:p>
            <a:pPr marL="173422" indent="-173422">
              <a:buFont typeface="Arial" panose="020B0604020202020204" pitchFamily="34" charset="0"/>
              <a:buChar char="•"/>
            </a:pPr>
            <a:r>
              <a:rPr lang="en-US" u="none" dirty="0"/>
              <a:t>https://nida.nih.gov/publications/drugfacts/naloxone </a:t>
            </a:r>
          </a:p>
          <a:p>
            <a:pPr defTabSz="924916">
              <a:defRPr/>
            </a:pPr>
            <a:r>
              <a:rPr lang="en-US" dirty="0"/>
              <a:t>*Reminder for NASN—please cite original sources, as appropriate </a:t>
            </a:r>
            <a:endParaRPr lang="en-US" u="none" dirty="0">
              <a:hlinkClick r:id="" action="ppaction://noaction">
                <a:extLst>
                  <a:ext uri="{A12FA001-AC4F-418D-AE19-62706E023703}">
                    <ahyp:hlinkClr xmlns:ahyp="http://schemas.microsoft.com/office/drawing/2018/hyperlinkcolor" val="tx"/>
                  </a:ext>
                </a:extLst>
              </a:hlinkClick>
            </a:endParaRPr>
          </a:p>
          <a:p>
            <a:pPr defTabSz="924916">
              <a:defRPr/>
            </a:pPr>
            <a:endParaRPr lang="en-US" u="none" dirty="0">
              <a:hlinkClick r:id="" action="ppaction://noaction">
                <a:extLst>
                  <a:ext uri="{A12FA001-AC4F-418D-AE19-62706E023703}">
                    <ahyp:hlinkClr xmlns:ahyp="http://schemas.microsoft.com/office/drawing/2018/hyperlinkcolor" val="tx"/>
                  </a:ext>
                </a:extLst>
              </a:hlinkClick>
            </a:endParaRPr>
          </a:p>
          <a:p>
            <a:pPr defTabSz="924916">
              <a:defRPr/>
            </a:pPr>
            <a:r>
              <a:rPr lang="en-US" dirty="0">
                <a:hlinkClick r:id="" action="ppaction://noaction">
                  <a:extLst>
                    <a:ext uri="{A12FA001-AC4F-418D-AE19-62706E023703}">
                      <ahyp:hlinkClr xmlns:ahyp="http://schemas.microsoft.com/office/drawing/2018/hyperlinkcolor" val="tx"/>
                    </a:ext>
                  </a:extLst>
                </a:hlinkClick>
              </a:rPr>
              <a:t>Image Source:</a:t>
            </a:r>
          </a:p>
          <a:p>
            <a:pPr marL="173422" indent="-173422" defTabSz="924916">
              <a:buFont typeface="Arial" panose="020B0604020202020204" pitchFamily="34" charset="0"/>
              <a:buChar char="•"/>
              <a:defRPr/>
            </a:pPr>
            <a:r>
              <a:rPr lang="en-US" dirty="0">
                <a:hlinkClick r:id="" action="ppaction://noaction">
                  <a:extLst>
                    <a:ext uri="{A12FA001-AC4F-418D-AE19-62706E023703}">
                      <ahyp:hlinkClr xmlns:ahyp="http://schemas.microsoft.com/office/drawing/2018/hyperlinkcolor" val="tx"/>
                    </a:ext>
                  </a:extLst>
                </a:hlinkClick>
              </a:rPr>
              <a:t>https://www.cdc.gov/stopoverdose/naloxone/index.html</a:t>
            </a:r>
            <a:endParaRPr lang="en-US" dirty="0"/>
          </a:p>
          <a:p>
            <a:endParaRPr lang="en-US" u="none" dirty="0"/>
          </a:p>
          <a:p>
            <a:endParaRPr lang="en-US" u="none" dirty="0"/>
          </a:p>
        </p:txBody>
      </p:sp>
      <p:sp>
        <p:nvSpPr>
          <p:cNvPr id="4" name="Slide Number Placeholder 3"/>
          <p:cNvSpPr>
            <a:spLocks noGrp="1"/>
          </p:cNvSpPr>
          <p:nvPr>
            <p:ph type="sldNum" sz="quarter" idx="5"/>
          </p:nvPr>
        </p:nvSpPr>
        <p:spPr/>
        <p:txBody>
          <a:bodyPr/>
          <a:lstStyle/>
          <a:p>
            <a:pPr defTabSz="924916">
              <a:defRPr/>
            </a:pPr>
            <a:fld id="{E562852F-A689-4D63-90B6-C9BD9D325071}" type="slidenum">
              <a:rPr lang="en-US" altLang="en-US">
                <a:solidFill>
                  <a:prstClr val="black"/>
                </a:solidFill>
                <a:cs typeface="Arial" panose="020B0604020202020204" pitchFamily="34" charset="0"/>
              </a:rPr>
              <a:pPr defTabSz="924916">
                <a:defRPr/>
              </a:pPr>
              <a:t>20</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842709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defTabSz="924916">
              <a:buFont typeface="Arial" panose="020B0604020202020204" pitchFamily="34" charset="0"/>
              <a:buChar char="•"/>
              <a:defRPr/>
            </a:pPr>
            <a:r>
              <a:rPr lang="en-US" dirty="0"/>
              <a:t>An opioid overdose requires immediate medical attention. An essential step—after evaluating for signs of an overdose—is to get help from someone with medical expertise as soon as possible. Call 911 immediately if you see the signs of an overdose we discussed earlier like if a person is not breathing, or they are unresponsive. </a:t>
            </a:r>
            <a:r>
              <a:rPr lang="en-US" sz="1800" dirty="0">
                <a:latin typeface="Calibri"/>
                <a:ea typeface="Calibri"/>
                <a:cs typeface="Calibri"/>
              </a:rPr>
              <a:t>Tell the dispatcher that someone is unresponsive and not breathing and provide an address or location so they can easily locate you. Next, administer naloxone following the packaging instructions. If needed, support breathing by giving CPR if you are trained or perform rescue breathing. Even if the person seems to get better, make sure they are transported to the nearest medical facility. Stay with them until help arrives. </a:t>
            </a:r>
            <a:r>
              <a:rPr lang="en-US" dirty="0"/>
              <a:t>If the person is not responsive within 2-3 minutes after administering the first dose of naloxone, give the person a second dose of naloxone.</a:t>
            </a:r>
            <a:endParaRPr lang="en-US" dirty="0">
              <a:effectLst/>
              <a:ea typeface="Calibri"/>
              <a:cs typeface="Calibri"/>
            </a:endParaRPr>
          </a:p>
          <a:p>
            <a:pPr defTabSz="924916">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9036" indent="-289036" defTabSz="924916">
              <a:buFont typeface="Arial" panose="020B0604020202020204" pitchFamily="34" charset="0"/>
              <a:buChar char="•"/>
              <a:defRPr/>
            </a:pPr>
            <a:r>
              <a:rPr lang="en-US" sz="1800" dirty="0">
                <a:latin typeface="Calibri"/>
                <a:ea typeface="Calibri"/>
                <a:cs typeface="Calibri"/>
              </a:rPr>
              <a:t>For more information on how to perform these steps, see the Injectable Naloxone Administration Protocol, the Nasal Naloxone Administration Protocol, and the Naloxone Training for School Staff PowerPoint Presentation. [insert instructions on how to access these resources once live]</a:t>
            </a:r>
          </a:p>
          <a:p>
            <a:pPr defTabSz="924916">
              <a:defRPr/>
            </a:pPr>
            <a:endParaRPr lang="en-US" dirty="0"/>
          </a:p>
          <a:p>
            <a:pPr defTabSz="924916">
              <a:defRPr/>
            </a:pPr>
            <a:r>
              <a:rPr lang="en-US" dirty="0"/>
              <a:t>Content source: </a:t>
            </a:r>
            <a:r>
              <a:rPr lang="en-US" dirty="0">
                <a:hlinkClick r:id="rId3"/>
              </a:rPr>
              <a:t>https://store.samhsa.gov/sites/default/files/d7/priv/five-essential-steps-for-first-responders.pdf</a:t>
            </a:r>
            <a:endParaRPr lang="en-US" dirty="0"/>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21</a:t>
            </a:fld>
            <a:endParaRPr lang="en-US" altLang="en-US"/>
          </a:p>
        </p:txBody>
      </p:sp>
    </p:spTree>
    <p:extLst>
      <p:ext uri="{BB962C8B-B14F-4D97-AF65-F5344CB8AC3E}">
        <p14:creationId xmlns:p14="http://schemas.microsoft.com/office/powerpoint/2010/main" val="749016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BA3BF8E-649F-BBB2-6484-80020A807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E7C55A2-E876-5A92-07B5-46DD5EC9EA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 Points:</a:t>
            </a:r>
          </a:p>
          <a:p>
            <a:pPr marL="173422" indent="-173422" eaLnBrk="1" hangingPunct="1">
              <a:spcBef>
                <a:spcPct val="0"/>
              </a:spcBef>
              <a:buFont typeface="Arial" panose="020B0604020202020204" pitchFamily="34" charset="0"/>
              <a:buChar char="•"/>
            </a:pPr>
            <a:r>
              <a:rPr lang="en-US" altLang="en-US" b="0" dirty="0"/>
              <a:t>This video from CDC highlights how to use nasal naloxone.</a:t>
            </a:r>
            <a:endParaRPr lang="en-US" altLang="en-US" b="0" dirty="0">
              <a:ea typeface="Calibri"/>
              <a:cs typeface="Calibri"/>
            </a:endParaRPr>
          </a:p>
          <a:p>
            <a:pPr eaLnBrk="1" hangingPunct="1">
              <a:spcBef>
                <a:spcPct val="0"/>
              </a:spcBef>
            </a:pPr>
            <a:endParaRPr lang="en-US" altLang="en-US" b="0" dirty="0"/>
          </a:p>
          <a:p>
            <a:pPr>
              <a:spcBef>
                <a:spcPct val="0"/>
              </a:spcBef>
            </a:pPr>
            <a:r>
              <a:rPr lang="en-US" dirty="0"/>
              <a:t>Note: Presenter – the graphic on this slide hyperlinks to the video: https://youtu.be/odlFtGNjmMQ. You may also embed the video on the slide to facilitate your presentation. </a:t>
            </a:r>
          </a:p>
          <a:p>
            <a:pPr>
              <a:spcBef>
                <a:spcPct val="0"/>
              </a:spcBef>
            </a:pPr>
            <a:endParaRPr lang="en-US" altLang="en-US" dirty="0"/>
          </a:p>
          <a:p>
            <a:pPr>
              <a:spcBef>
                <a:spcPct val="0"/>
              </a:spcBef>
            </a:pPr>
            <a:r>
              <a:rPr lang="en-US" altLang="en-US" b="0" dirty="0"/>
              <a:t>Content and graphic (screenshot) source: https://www.cdc.gov/stopoverdose/naloxone/index.html</a:t>
            </a:r>
            <a:endParaRPr lang="en-US" dirty="0"/>
          </a:p>
          <a:p>
            <a:pPr eaLnBrk="1" hangingPunct="1">
              <a:spcBef>
                <a:spcPct val="0"/>
              </a:spcBef>
            </a:pPr>
            <a:endParaRPr lang="en-US" altLang="en-US" b="0" dirty="0"/>
          </a:p>
          <a:p>
            <a:pPr eaLnBrk="1" hangingPunct="1">
              <a:spcBef>
                <a:spcPct val="0"/>
              </a:spcBef>
            </a:pPr>
            <a:endParaRPr lang="en-US" altLang="en-US" b="0" dirty="0">
              <a:ea typeface="Calibri"/>
              <a:cs typeface="Calibri"/>
            </a:endParaRPr>
          </a:p>
        </p:txBody>
      </p:sp>
      <p:sp>
        <p:nvSpPr>
          <p:cNvPr id="36868" name="Slide Number Placeholder 3">
            <a:extLst>
              <a:ext uri="{FF2B5EF4-FFF2-40B4-BE49-F238E27FC236}">
                <a16:creationId xmlns:a16="http://schemas.microsoft.com/office/drawing/2014/main" id="{4E2D1C8F-5B2B-19F3-2698-0F593DBCCA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6CA355-B278-4980-88D3-1C7FDB577919}"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654830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BA3BF8E-649F-BBB2-6484-80020A807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E7C55A2-E876-5A92-07B5-46DD5EC9EA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 Points:</a:t>
            </a:r>
          </a:p>
          <a:p>
            <a:pPr marL="173422" indent="-173422" eaLnBrk="1" hangingPunct="1">
              <a:spcBef>
                <a:spcPct val="0"/>
              </a:spcBef>
              <a:buFont typeface="Arial" panose="020B0604020202020204" pitchFamily="34" charset="0"/>
              <a:buChar char="•"/>
            </a:pPr>
            <a:r>
              <a:rPr lang="en-US" altLang="en-US" b="0" dirty="0"/>
              <a:t>This video from CDC highlights how to use injectable naloxone.</a:t>
            </a:r>
            <a:endParaRPr lang="en-US" altLang="en-US" b="0" dirty="0">
              <a:ea typeface="Calibri"/>
              <a:cs typeface="Calibri"/>
            </a:endParaRPr>
          </a:p>
          <a:p>
            <a:pPr eaLnBrk="1" hangingPunct="1">
              <a:spcBef>
                <a:spcPct val="0"/>
              </a:spcBef>
            </a:pPr>
            <a:endParaRPr lang="en-US" altLang="en-US" b="0" dirty="0"/>
          </a:p>
          <a:p>
            <a:pPr defTabSz="924916" eaLnBrk="1" hangingPunct="1">
              <a:spcBef>
                <a:spcPct val="0"/>
              </a:spcBef>
              <a:defRPr/>
            </a:pPr>
            <a:r>
              <a:rPr lang="en-US" altLang="en-US" b="0" dirty="0"/>
              <a:t>Note: Presenter – the graphic on this slide hyperlinks to the video: https://youtu.be/zvVLygabkNA. You may also embed the video on the slide to facilitate your presentation.</a:t>
            </a:r>
            <a:r>
              <a:rPr lang="en-US" altLang="en-US" dirty="0"/>
              <a:t> </a:t>
            </a:r>
          </a:p>
          <a:p>
            <a:pPr defTabSz="924916">
              <a:spcBef>
                <a:spcPct val="0"/>
              </a:spcBef>
              <a:defRPr/>
            </a:pPr>
            <a:endParaRPr lang="en-US" altLang="en-US" b="0" dirty="0">
              <a:ea typeface="Calibri"/>
              <a:cs typeface="Calibri"/>
            </a:endParaRPr>
          </a:p>
          <a:p>
            <a:pPr defTabSz="924916">
              <a:spcBef>
                <a:spcPct val="0"/>
              </a:spcBef>
              <a:defRPr/>
            </a:pPr>
            <a:r>
              <a:rPr lang="en-US" dirty="0"/>
              <a:t>Content and graphic (screenshot) source: https://www.cdc.gov/stopoverdose/naloxone/index.html</a:t>
            </a:r>
            <a:endParaRPr lang="en-US" dirty="0">
              <a:ea typeface="Calibri"/>
              <a:cs typeface="Calibri"/>
            </a:endParaRPr>
          </a:p>
        </p:txBody>
      </p:sp>
      <p:sp>
        <p:nvSpPr>
          <p:cNvPr id="36868" name="Slide Number Placeholder 3">
            <a:extLst>
              <a:ext uri="{FF2B5EF4-FFF2-40B4-BE49-F238E27FC236}">
                <a16:creationId xmlns:a16="http://schemas.microsoft.com/office/drawing/2014/main" id="{4E2D1C8F-5B2B-19F3-2698-0F593DBCCA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6CA355-B278-4980-88D3-1C7FDB577919}"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654594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24</a:t>
            </a:fld>
            <a:endParaRPr lang="en-US" altLang="en-US"/>
          </a:p>
        </p:txBody>
      </p:sp>
    </p:spTree>
    <p:extLst>
      <p:ext uri="{BB962C8B-B14F-4D97-AF65-F5344CB8AC3E}">
        <p14:creationId xmlns:p14="http://schemas.microsoft.com/office/powerpoint/2010/main" val="1269303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a:buFont typeface="Arial" panose="020B0604020202020204" pitchFamily="34" charset="0"/>
              <a:buChar char="•"/>
            </a:pPr>
            <a:r>
              <a:rPr lang="en-US" dirty="0"/>
              <a:t>How do state good Samaritan laws affect naloxone in schools programs?</a:t>
            </a:r>
            <a:endParaRPr lang="en-US" dirty="0">
              <a:cs typeface="Calibri"/>
            </a:endParaRPr>
          </a:p>
          <a:p>
            <a:pPr marL="173422" indent="-173422">
              <a:buFont typeface="Arial" panose="020B0604020202020204" pitchFamily="34" charset="0"/>
              <a:buChar char="•"/>
            </a:pPr>
            <a:r>
              <a:rPr lang="en-US" dirty="0"/>
              <a:t>As of December 2022, 47 states and the District of Columbia have </a:t>
            </a:r>
            <a:r>
              <a:rPr lang="en-US" u="sng" dirty="0"/>
              <a:t>Good Samaritan fatal overdose prevention laws</a:t>
            </a:r>
            <a:r>
              <a:rPr lang="en-US" dirty="0"/>
              <a:t>. Only Kansas and Wyoming do not have such laws. Additionally, none of the other U.S. territories has a Good Samaritan fatal overdose prevention law in place. </a:t>
            </a:r>
            <a:endParaRPr lang="en-US" dirty="0">
              <a:cs typeface="Calibri"/>
            </a:endParaRPr>
          </a:p>
          <a:p>
            <a:pPr marL="173422" indent="-173422">
              <a:buFont typeface="Arial" panose="020B0604020202020204" pitchFamily="34" charset="0"/>
              <a:buChar char="•"/>
            </a:pPr>
            <a:r>
              <a:rPr lang="en-US" dirty="0"/>
              <a:t>States have implemented laws to make it easier for first responders and the general public to obtain naloxone (for example, making formulations available over the counter). Additionally, to encourage people to assist an individual who is or may be experiencing an overdose, most states also enacted laws which protect laypeople who administer naloxone, in good faith, in an emergency from civil and/or criminal liability. The Legislative Analysis and Public Policy Association (LAPPA) undertook an extensive research project to determine the current status of </a:t>
            </a:r>
            <a:r>
              <a:rPr lang="en-US" u="sng" dirty="0"/>
              <a:t>naloxone access laws</a:t>
            </a:r>
            <a:r>
              <a:rPr lang="en-US" dirty="0"/>
              <a:t> throughout the United States, including the District of Columbia and all U.S. territories. As of August 2020, all 50 states and the District of Columbia have some form of a naloxone access law. The laws vary significantly by state. </a:t>
            </a:r>
            <a:endParaRPr lang="en-US" dirty="0">
              <a:cs typeface="Calibri"/>
            </a:endParaRPr>
          </a:p>
          <a:p>
            <a:endParaRPr lang="en-US" dirty="0"/>
          </a:p>
          <a:p>
            <a:r>
              <a:rPr lang="en-US" dirty="0"/>
              <a:t>Content sources: </a:t>
            </a:r>
            <a:endParaRPr lang="en-US" dirty="0">
              <a:cs typeface="Calibri"/>
            </a:endParaRPr>
          </a:p>
          <a:p>
            <a:pPr marL="173422" indent="-173422">
              <a:buFont typeface="Arial" panose="020B0604020202020204" pitchFamily="34" charset="0"/>
              <a:buChar char="•"/>
            </a:pPr>
            <a:r>
              <a:rPr lang="en-US" dirty="0"/>
              <a:t>http://legislativeanalysis.org/wp-content/uploads/2022/12/Good-Samaritan-Fatal-Overdose-Prevention-And-Drug-Induced-Homicide-Summary.pdf</a:t>
            </a:r>
            <a:endParaRPr lang="en-US" dirty="0">
              <a:ea typeface="Calibri"/>
              <a:cs typeface="Calibri"/>
            </a:endParaRPr>
          </a:p>
          <a:p>
            <a:pPr marL="173422" indent="-173422">
              <a:buFont typeface="Arial" panose="020B0604020202020204" pitchFamily="34" charset="0"/>
              <a:buChar char="•"/>
            </a:pPr>
            <a:r>
              <a:rPr lang="en-US" dirty="0"/>
              <a:t>https://legislativeanalysis.org/naloxone-summary-of-state-laws/</a:t>
            </a:r>
            <a:endParaRPr lang="en-US" dirty="0">
              <a:ea typeface="Calibri"/>
              <a:cs typeface="Calibri"/>
            </a:endParaRPr>
          </a:p>
          <a:p>
            <a:pPr marL="173422" indent="-173422">
              <a:buFont typeface="Arial" panose="020B0604020202020204" pitchFamily="34" charset="0"/>
              <a:buChar char="•"/>
            </a:pPr>
            <a:endParaRPr lang="en-US" dirty="0">
              <a:cs typeface="Calibri"/>
            </a:endParaRPr>
          </a:p>
          <a:p>
            <a:r>
              <a:rPr lang="en-US" dirty="0">
                <a:cs typeface="Calibri"/>
              </a:rPr>
              <a:t>Graphic source: </a:t>
            </a:r>
            <a:r>
              <a:rPr lang="en-US" dirty="0"/>
              <a:t>http://legislativeanalysis.org/wp-content/uploads/2022/12/Good-Samaritan-Fatal-Overdose-Prevention-And-Drug-Induced-Homicide-Summary.pdf</a:t>
            </a: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25</a:t>
            </a:fld>
            <a:endParaRPr lang="en-US" altLang="en-US"/>
          </a:p>
        </p:txBody>
      </p:sp>
    </p:spTree>
    <p:extLst>
      <p:ext uri="{BB962C8B-B14F-4D97-AF65-F5344CB8AC3E}">
        <p14:creationId xmlns:p14="http://schemas.microsoft.com/office/powerpoint/2010/main" val="491575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E0C62B6-7BC0-0D29-3DCA-E91108F84E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FB06695-1690-0D3A-5A22-DDB4BF1577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Customize this slide to:</a:t>
            </a:r>
            <a:endParaRPr lang="en-US" dirty="0"/>
          </a:p>
          <a:p>
            <a:pPr marL="173422" indent="-173422" eaLnBrk="1" hangingPunct="1">
              <a:spcBef>
                <a:spcPct val="0"/>
              </a:spcBef>
              <a:buFont typeface="Arial" panose="020B0604020202020204" pitchFamily="34" charset="0"/>
              <a:buChar char="•"/>
            </a:pPr>
            <a:r>
              <a:rPr lang="en-US" altLang="en-US" dirty="0"/>
              <a:t>Add information on where naloxone is available in your community- does EMS/police carry the drug? Update pictures accordingly. </a:t>
            </a:r>
          </a:p>
          <a:p>
            <a:pPr marL="173422" indent="-173422" eaLnBrk="1" hangingPunct="1">
              <a:spcBef>
                <a:spcPct val="0"/>
              </a:spcBef>
              <a:buFont typeface="Arial" panose="020B0604020202020204" pitchFamily="34" charset="0"/>
              <a:buChar char="•"/>
            </a:pPr>
            <a:r>
              <a:rPr lang="en-US" altLang="en-US" dirty="0"/>
              <a:t>Will naloxone be available in the schools?  If so, add picture of one of the schools</a:t>
            </a:r>
            <a:endParaRPr lang="en-US" altLang="en-US" dirty="0">
              <a:ea typeface="Calibri"/>
              <a:cs typeface="Calibri"/>
            </a:endParaRPr>
          </a:p>
        </p:txBody>
      </p:sp>
      <p:sp>
        <p:nvSpPr>
          <p:cNvPr id="58372" name="Slide Number Placeholder 3">
            <a:extLst>
              <a:ext uri="{FF2B5EF4-FFF2-40B4-BE49-F238E27FC236}">
                <a16:creationId xmlns:a16="http://schemas.microsoft.com/office/drawing/2014/main" id="{01B879F5-9AD8-D190-D134-10BF85BFC1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CB4BE5-FA37-4745-9EB6-A960C20EE239}"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a:buFont typeface="Arial" panose="020B0604020202020204" pitchFamily="34" charset="0"/>
              <a:buChar char="•"/>
            </a:pPr>
            <a:r>
              <a:rPr lang="en-US" dirty="0"/>
              <a:t>Promoting awareness of the importance of safely storing opioid medications and disposing of unused opioids is another key step to keeping communities safe.  </a:t>
            </a:r>
          </a:p>
          <a:p>
            <a:pPr marL="173422" indent="-173422">
              <a:buFont typeface="Arial" panose="020B0604020202020204" pitchFamily="34" charset="0"/>
              <a:buChar char="•"/>
            </a:pPr>
            <a:r>
              <a:rPr lang="en-US" dirty="0"/>
              <a:t>Free PSAs to share with the community are available through the Remove the Risk Campaign toolkit from FDA. These include social media images, fact sheets, videos, and more.</a:t>
            </a:r>
          </a:p>
          <a:p>
            <a:pPr marL="173422" indent="-173422">
              <a:buFont typeface="Arial" panose="020B0604020202020204" pitchFamily="34" charset="0"/>
              <a:buChar char="•"/>
            </a:pPr>
            <a:endParaRPr lang="en-US" dirty="0"/>
          </a:p>
          <a:p>
            <a:r>
              <a:rPr lang="en-US" dirty="0"/>
              <a:t>Graphic source: https://www.fda.gov/drugs/safe-disposal-medicines/safe-opioid-disposal-remove-risk-outreach-toolkit</a:t>
            </a:r>
          </a:p>
        </p:txBody>
      </p:sp>
      <p:sp>
        <p:nvSpPr>
          <p:cNvPr id="4" name="Slide Number Placeholder 3"/>
          <p:cNvSpPr>
            <a:spLocks noGrp="1"/>
          </p:cNvSpPr>
          <p:nvPr>
            <p:ph type="sldNum" sz="quarter" idx="5"/>
          </p:nvPr>
        </p:nvSpPr>
        <p:spPr/>
        <p:txBody>
          <a:bodyPr/>
          <a:lstStyle/>
          <a:p>
            <a:pPr defTabSz="924916" fontAlgn="base">
              <a:spcBef>
                <a:spcPct val="0"/>
              </a:spcBef>
              <a:spcAft>
                <a:spcPct val="0"/>
              </a:spcAft>
              <a:defRPr/>
            </a:pPr>
            <a:fld id="{E562852F-A689-4D63-90B6-C9BD9D325071}" type="slidenum">
              <a:rPr lang="en-US" altLang="en-US">
                <a:solidFill>
                  <a:prstClr val="black"/>
                </a:solidFill>
                <a:cs typeface="Arial" panose="020B0604020202020204" pitchFamily="34" charset="0"/>
              </a:rPr>
              <a:pPr defTabSz="924916" fontAlgn="base">
                <a:spcBef>
                  <a:spcPct val="0"/>
                </a:spcBef>
                <a:spcAft>
                  <a:spcPct val="0"/>
                </a:spcAft>
                <a:defRPr/>
              </a:pPr>
              <a:t>27</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439442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28</a:t>
            </a:fld>
            <a:endParaRPr lang="en-US" altLang="en-US"/>
          </a:p>
        </p:txBody>
      </p:sp>
    </p:spTree>
    <p:extLst>
      <p:ext uri="{BB962C8B-B14F-4D97-AF65-F5344CB8AC3E}">
        <p14:creationId xmlns:p14="http://schemas.microsoft.com/office/powerpoint/2010/main" val="2540312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source (screenshot): https://nida.nih.gov/research-topics/parents-educators</a:t>
            </a:r>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29</a:t>
            </a:fld>
            <a:endParaRPr lang="en-US" altLang="en-US"/>
          </a:p>
        </p:txBody>
      </p:sp>
    </p:spTree>
    <p:extLst>
      <p:ext uri="{BB962C8B-B14F-4D97-AF65-F5344CB8AC3E}">
        <p14:creationId xmlns:p14="http://schemas.microsoft.com/office/powerpoint/2010/main" val="29935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3</a:t>
            </a:fld>
            <a:endParaRPr lang="en-US" altLang="en-US"/>
          </a:p>
        </p:txBody>
      </p:sp>
    </p:spTree>
    <p:extLst>
      <p:ext uri="{BB962C8B-B14F-4D97-AF65-F5344CB8AC3E}">
        <p14:creationId xmlns:p14="http://schemas.microsoft.com/office/powerpoint/2010/main" val="1046889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30</a:t>
            </a:fld>
            <a:endParaRPr lang="en-US" altLang="en-US"/>
          </a:p>
        </p:txBody>
      </p:sp>
    </p:spTree>
    <p:extLst>
      <p:ext uri="{BB962C8B-B14F-4D97-AF65-F5344CB8AC3E}">
        <p14:creationId xmlns:p14="http://schemas.microsoft.com/office/powerpoint/2010/main" val="452867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ltLang="en-US"/>
              <a:t>Add your name and contact information here and any other resources. </a:t>
            </a:r>
          </a:p>
          <a:p>
            <a:endParaRPr lang="en-US"/>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31</a:t>
            </a:fld>
            <a:endParaRPr lang="en-US" altLang="en-US"/>
          </a:p>
        </p:txBody>
      </p:sp>
    </p:spTree>
    <p:extLst>
      <p:ext uri="{BB962C8B-B14F-4D97-AF65-F5344CB8AC3E}">
        <p14:creationId xmlns:p14="http://schemas.microsoft.com/office/powerpoint/2010/main" val="2377622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32</a:t>
            </a:fld>
            <a:endParaRPr lang="en-US" altLang="en-US"/>
          </a:p>
        </p:txBody>
      </p:sp>
    </p:spTree>
    <p:extLst>
      <p:ext uri="{BB962C8B-B14F-4D97-AF65-F5344CB8AC3E}">
        <p14:creationId xmlns:p14="http://schemas.microsoft.com/office/powerpoint/2010/main" val="682813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33</a:t>
            </a:fld>
            <a:endParaRPr lang="en-US" altLang="en-US"/>
          </a:p>
        </p:txBody>
      </p:sp>
    </p:spTree>
    <p:extLst>
      <p:ext uri="{BB962C8B-B14F-4D97-AF65-F5344CB8AC3E}">
        <p14:creationId xmlns:p14="http://schemas.microsoft.com/office/powerpoint/2010/main" val="2604299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34</a:t>
            </a:fld>
            <a:endParaRPr lang="en-US" altLang="en-US"/>
          </a:p>
        </p:txBody>
      </p:sp>
    </p:spTree>
    <p:extLst>
      <p:ext uri="{BB962C8B-B14F-4D97-AF65-F5344CB8AC3E}">
        <p14:creationId xmlns:p14="http://schemas.microsoft.com/office/powerpoint/2010/main" val="4881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Discussion Points:</a:t>
            </a:r>
          </a:p>
          <a:p>
            <a:pPr marL="173422" indent="-173422" defTabSz="924916">
              <a:buFont typeface="Arial" panose="020B0604020202020204" pitchFamily="34" charset="0"/>
              <a:buChar char="•"/>
              <a:defRPr/>
            </a:pPr>
            <a:r>
              <a:rPr lang="en-US" dirty="0">
                <a:solidFill>
                  <a:schemeClr val="tx1"/>
                </a:solidFill>
                <a:latin typeface="Calibri"/>
                <a:ea typeface="Calibri"/>
                <a:cs typeface="Calibri"/>
              </a:rPr>
              <a:t>Drug overdose deaths have greatly increased among young people and other community members over the last decade. </a:t>
            </a:r>
          </a:p>
          <a:p>
            <a:pPr marL="173422" indent="-173422" defTabSz="924916">
              <a:buFont typeface="Arial" panose="020B0604020202020204" pitchFamily="34" charset="0"/>
              <a:buChar char="•"/>
              <a:defRPr/>
            </a:pPr>
            <a:r>
              <a:rPr lang="en-US" dirty="0">
                <a:solidFill>
                  <a:schemeClr val="tx1"/>
                </a:solidFill>
              </a:rPr>
              <a:t>This figure from the National Institute on Drug Abuse highlights the more than 106,000 drug-involved overdose deaths in 2021. </a:t>
            </a:r>
            <a:endParaRPr lang="en-US" dirty="0">
              <a:solidFill>
                <a:schemeClr val="tx1"/>
              </a:solidFill>
              <a:ea typeface="Calibri"/>
              <a:cs typeface="Calibri"/>
            </a:endParaRP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4</a:t>
            </a:fld>
            <a:endParaRPr lang="en-US" altLang="en-US"/>
          </a:p>
        </p:txBody>
      </p:sp>
    </p:spTree>
    <p:extLst>
      <p:ext uri="{BB962C8B-B14F-4D97-AF65-F5344CB8AC3E}">
        <p14:creationId xmlns:p14="http://schemas.microsoft.com/office/powerpoint/2010/main" val="14506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Discussion Points:</a:t>
            </a:r>
          </a:p>
          <a:p>
            <a:pPr marL="173422" indent="-173422">
              <a:buFont typeface="Arial" panose="020B0604020202020204" pitchFamily="34" charset="0"/>
              <a:buChar char="•"/>
              <a:defRPr/>
            </a:pPr>
            <a:r>
              <a:rPr lang="en-US" dirty="0">
                <a:solidFill>
                  <a:schemeClr val="tx1"/>
                </a:solidFill>
                <a:latin typeface="Calibri"/>
                <a:cs typeface="Calibri"/>
              </a:rPr>
              <a:t>Synthetic opioids, like illegally produced fentanyl, have been driving much of the surge in drug overdose deaths in the past several years. This second figure from the National Institute on Drug Abuse shows the continued increase of deaths from synthetic opioids other than methadone (involving primary fentanyl). </a:t>
            </a:r>
            <a:endParaRPr lang="en-US" dirty="0">
              <a:solidFill>
                <a:schemeClr val="tx1"/>
              </a:solidFill>
              <a:latin typeface="Calibri" panose="020F0502020204030204" pitchFamily="34" charset="0"/>
            </a:endParaRPr>
          </a:p>
          <a:p>
            <a:pPr marL="173422" indent="-173422">
              <a:buFont typeface="Arial" panose="020B0604020202020204" pitchFamily="34" charset="0"/>
              <a:buChar char="•"/>
              <a:defRPr/>
            </a:pPr>
            <a:r>
              <a:rPr lang="en-US" dirty="0">
                <a:solidFill>
                  <a:schemeClr val="tx1"/>
                </a:solidFill>
                <a:latin typeface="Calibri"/>
                <a:cs typeface="Calibri"/>
              </a:rPr>
              <a:t>These synthetic opioids may be consumed (knowingly or unknowingly) by young people when mixed into or sold as other drugs like heroin, cocaine, or counterfeit pills. Because a lethal dose of fentanyl can be very small, using drugs contaminated with or replaced by fentanyl can increase the likelihood of an overdose. </a:t>
            </a:r>
            <a:endParaRPr lang="en-US" dirty="0">
              <a:solidFill>
                <a:schemeClr val="tx1"/>
              </a:solidFill>
              <a:latin typeface="Calibri"/>
              <a:ea typeface="Calibri"/>
              <a:cs typeface="Calibri"/>
            </a:endParaRPr>
          </a:p>
          <a:p>
            <a:pPr marL="173422" indent="-173422">
              <a:buFont typeface="Arial" panose="020B0604020202020204" pitchFamily="34" charset="0"/>
              <a:buChar char="•"/>
              <a:defRPr/>
            </a:pPr>
            <a:r>
              <a:rPr lang="en-US" dirty="0">
                <a:solidFill>
                  <a:schemeClr val="tx1"/>
                </a:solidFill>
                <a:latin typeface="Calibri"/>
                <a:cs typeface="Calibri"/>
              </a:rPr>
              <a:t>We will talk more about synthetic opioids in the coming slides.</a:t>
            </a:r>
            <a:endParaRPr lang="en-US" dirty="0">
              <a:solidFill>
                <a:schemeClr val="tx1"/>
              </a:solidFill>
              <a:latin typeface="Calibri"/>
              <a:ea typeface="Calibri"/>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438B5813-D772-4B3D-866B-A9BCF24FFE3F}" type="slidenum">
              <a:rPr lang="en-US" altLang="en-US" smtClean="0"/>
              <a:pPr>
                <a:defRPr/>
              </a:pPr>
              <a:t>5</a:t>
            </a:fld>
            <a:endParaRPr lang="en-US" altLang="en-US"/>
          </a:p>
        </p:txBody>
      </p:sp>
    </p:spTree>
    <p:extLst>
      <p:ext uri="{BB962C8B-B14F-4D97-AF65-F5344CB8AC3E}">
        <p14:creationId xmlns:p14="http://schemas.microsoft.com/office/powerpoint/2010/main" val="425011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Discussion Points:</a:t>
            </a:r>
          </a:p>
          <a:p>
            <a:pPr marL="173422" indent="-173422">
              <a:buFont typeface="Arial" panose="020B0604020202020204" pitchFamily="34" charset="0"/>
              <a:buChar char="•"/>
            </a:pPr>
            <a:r>
              <a:rPr lang="en-US" dirty="0">
                <a:solidFill>
                  <a:schemeClr val="tx1"/>
                </a:solidFill>
              </a:rPr>
              <a:t>More than 100,000 people died from a drug overdose in 2021, a 15% increase from the year prior. </a:t>
            </a:r>
          </a:p>
          <a:p>
            <a:pPr marL="173422" indent="-173422">
              <a:buFont typeface="Arial" panose="020B0604020202020204" pitchFamily="34" charset="0"/>
              <a:buChar char="•"/>
            </a:pPr>
            <a:r>
              <a:rPr lang="en-US" dirty="0">
                <a:solidFill>
                  <a:schemeClr val="tx1"/>
                </a:solidFill>
              </a:rPr>
              <a:t>The rise in opioid deaths in America occurred in three distinct waves. </a:t>
            </a:r>
            <a:endParaRPr lang="en-US" dirty="0">
              <a:solidFill>
                <a:schemeClr val="tx1"/>
              </a:solidFill>
              <a:ea typeface="Calibri"/>
              <a:cs typeface="Calibri"/>
            </a:endParaRPr>
          </a:p>
          <a:p>
            <a:pPr marL="173422" indent="-173422">
              <a:buFont typeface="Arial" panose="020B0604020202020204" pitchFamily="34" charset="0"/>
              <a:buChar char="•"/>
            </a:pPr>
            <a:r>
              <a:rPr lang="en-US" dirty="0">
                <a:solidFill>
                  <a:schemeClr val="tx1"/>
                </a:solidFill>
              </a:rPr>
              <a:t>The 1990’s marked a rise in prescription opioid overdose deaths. Next, in 2010, heroin overdose deaths rose. Lastly, in 2013, synthetic opioids such as illicitly made fentanyl resulted in a rise in synthetic opioid overdose deaths</a:t>
            </a:r>
            <a:endParaRPr lang="en-US" dirty="0">
              <a:solidFill>
                <a:schemeClr val="tx1"/>
              </a:solidFill>
              <a:ea typeface="Calibri"/>
              <a:cs typeface="Calibri"/>
            </a:endParaRP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6</a:t>
            </a:fld>
            <a:endParaRPr lang="en-US" altLang="en-US"/>
          </a:p>
        </p:txBody>
      </p:sp>
    </p:spTree>
    <p:extLst>
      <p:ext uri="{BB962C8B-B14F-4D97-AF65-F5344CB8AC3E}">
        <p14:creationId xmlns:p14="http://schemas.microsoft.com/office/powerpoint/2010/main" val="224558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a:buFont typeface="Arial" panose="020B0604020202020204" pitchFamily="34" charset="0"/>
              <a:buChar char="•"/>
              <a:defRPr/>
            </a:pPr>
            <a:r>
              <a:rPr lang="en-US" dirty="0"/>
              <a:t>Opioids are medications that bind to specific receptors in the brain that reduce the transmission of pain signals throughout the body. When a person continues to take opioids, the brain adapts and the person no longer receives pleasure from anything except the drug. As a result, more of the drug is needed to obtain a sense of pleasure.</a:t>
            </a:r>
          </a:p>
          <a:p>
            <a:pPr marL="173422" indent="-173422">
              <a:buFont typeface="Arial" panose="020B0604020202020204" pitchFamily="34" charset="0"/>
              <a:buChar char="•"/>
              <a:defRPr/>
            </a:pPr>
            <a:r>
              <a:rPr lang="en-US" dirty="0"/>
              <a:t>Opioids are a class of drugs that include the illegal drug heroin, synthetic opioids that are legally or illegally produced such as fentanyl, and pain relievers available legally by prescription, such as oxycodone (OxyContin®), hydrocodone (Vicodin®), codeine, morphine, and many others. </a:t>
            </a:r>
            <a:endParaRPr lang="en-US" dirty="0">
              <a:cs typeface="Calibri"/>
            </a:endParaRPr>
          </a:p>
          <a:p>
            <a:endParaRPr lang="en-US" dirty="0"/>
          </a:p>
          <a:p>
            <a:r>
              <a:rPr lang="en-US" dirty="0"/>
              <a:t>Content Sources: </a:t>
            </a:r>
          </a:p>
          <a:p>
            <a:pPr marL="173422" indent="-173422">
              <a:buFont typeface="Arial" panose="020B0604020202020204" pitchFamily="34" charset="0"/>
              <a:buChar char="•"/>
            </a:pPr>
            <a:r>
              <a:rPr lang="en-US" dirty="0"/>
              <a:t>https://nida.nih.gov/research-topics/opioids</a:t>
            </a:r>
          </a:p>
          <a:p>
            <a:pPr marL="173422" indent="-173422">
              <a:buFont typeface="Arial" panose="020B0604020202020204" pitchFamily="34" charset="0"/>
              <a:buChar char="•"/>
            </a:pPr>
            <a:r>
              <a:rPr lang="en-US" dirty="0"/>
              <a:t>https://nida.nih.gov/research-topics/commonly-used-drugs-charts#prescription-opioids </a:t>
            </a:r>
          </a:p>
          <a:p>
            <a:pPr marL="173422" indent="-173422">
              <a:buFont typeface="Arial" panose="020B0604020202020204" pitchFamily="34" charset="0"/>
              <a:buChar char="•"/>
            </a:pPr>
            <a:r>
              <a:rPr lang="en-US" dirty="0"/>
              <a:t>https://nida.nih.gov/publications/drugfacts/prescription-opioids</a:t>
            </a:r>
          </a:p>
          <a:p>
            <a:pPr defTabSz="924916">
              <a:defRPr/>
            </a:pPr>
            <a:endParaRPr lang="en-US" dirty="0"/>
          </a:p>
          <a:p>
            <a:pPr defTabSz="924916">
              <a:defRPr/>
            </a:pPr>
            <a:endParaRPr lang="en-US" dirty="0"/>
          </a:p>
          <a:p>
            <a:pPr defTabSz="924916">
              <a:defRPr/>
            </a:pPr>
            <a:r>
              <a:rPr lang="en-US" dirty="0"/>
              <a:t>Graphic Source: NIDA Flickr, https://flic.kr/p/2kcLpWE</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7</a:t>
            </a:fld>
            <a:endParaRPr lang="en-US" altLang="en-US"/>
          </a:p>
        </p:txBody>
      </p:sp>
    </p:spTree>
    <p:extLst>
      <p:ext uri="{BB962C8B-B14F-4D97-AF65-F5344CB8AC3E}">
        <p14:creationId xmlns:p14="http://schemas.microsoft.com/office/powerpoint/2010/main" val="79192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62852F-A689-4D63-90B6-C9BD9D325071}" type="slidenum">
              <a:rPr lang="en-US" altLang="en-US" smtClean="0"/>
              <a:pPr>
                <a:defRPr/>
              </a:pPr>
              <a:t>8</a:t>
            </a:fld>
            <a:endParaRPr lang="en-US" altLang="en-US"/>
          </a:p>
        </p:txBody>
      </p:sp>
    </p:spTree>
    <p:extLst>
      <p:ext uri="{BB962C8B-B14F-4D97-AF65-F5344CB8AC3E}">
        <p14:creationId xmlns:p14="http://schemas.microsoft.com/office/powerpoint/2010/main" val="144964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Points:</a:t>
            </a:r>
          </a:p>
          <a:p>
            <a:pPr marL="173422" indent="-173422" defTabSz="924916">
              <a:buFont typeface="Arial" panose="020B0604020202020204" pitchFamily="34" charset="0"/>
              <a:buChar char="•"/>
              <a:defRPr/>
            </a:pPr>
            <a:r>
              <a:rPr lang="en-US" dirty="0"/>
              <a:t>Drug use is a high-profile public health concern among young people, with </a:t>
            </a:r>
            <a:r>
              <a:rPr lang="en-US" b="1" dirty="0"/>
              <a:t>14.1%</a:t>
            </a:r>
            <a:r>
              <a:rPr lang="en-US" dirty="0"/>
              <a:t> (or </a:t>
            </a:r>
            <a:r>
              <a:rPr lang="en-US" b="1" dirty="0"/>
              <a:t>3.7 million</a:t>
            </a:r>
            <a:r>
              <a:rPr lang="en-US" dirty="0"/>
              <a:t>) of adolescents aged 12-17 years old reporting past-year illicit drug use in 2021.  </a:t>
            </a:r>
          </a:p>
          <a:p>
            <a:pPr marL="173422" indent="-173422" defTabSz="924916">
              <a:buFont typeface="Arial" panose="020B0604020202020204" pitchFamily="34" charset="0"/>
              <a:buChar char="•"/>
              <a:defRPr/>
            </a:pPr>
            <a:endParaRPr lang="en-US" dirty="0"/>
          </a:p>
          <a:p>
            <a:pPr defTabSz="924916">
              <a:defRPr/>
            </a:pPr>
            <a:r>
              <a:rPr lang="en-US" dirty="0"/>
              <a:t>Content and graphic source: </a:t>
            </a:r>
            <a:r>
              <a:rPr lang="fr-FR" dirty="0">
                <a:effectLst/>
                <a:hlinkClick r:id="rId3" tooltip="https://www.samhsa.gov/data/sites/default/files/reports/rpt39443/2021nsduhffrrev010323.pdf"/>
              </a:rPr>
              <a:t>https://www.samhsa.gov/data/sites/default/files/reports/rpt39443/2021NSDUHFFRRev010323.pdf</a:t>
            </a:r>
            <a:r>
              <a:rPr lang="fr-FR" dirty="0"/>
              <a:t> - PDF page 16</a:t>
            </a:r>
          </a:p>
          <a:p>
            <a:endParaRPr lang="en-US" dirty="0"/>
          </a:p>
          <a:p>
            <a:r>
              <a:rPr lang="en-US" dirty="0"/>
              <a:t>**********************************************************</a:t>
            </a:r>
          </a:p>
          <a:p>
            <a:r>
              <a:rPr lang="en-US" dirty="0"/>
              <a:t>Additional statistics could be included on this slide:  </a:t>
            </a:r>
          </a:p>
          <a:p>
            <a:pPr marL="173422" indent="-173422" defTabSz="924916">
              <a:buFont typeface="Arial" panose="020B0604020202020204" pitchFamily="34" charset="0"/>
              <a:buChar char="•"/>
              <a:defRPr/>
            </a:pPr>
            <a:r>
              <a:rPr lang="en-US" dirty="0"/>
              <a:t>In 2022, 11% of eighth graders, 21.5% of 10th graders, and 32.6% of 12th graders reported any past-year illicit drug use. </a:t>
            </a:r>
          </a:p>
          <a:p>
            <a:pPr marL="173422" indent="-173422" defTabSz="924916">
              <a:buFont typeface="Arial" panose="020B0604020202020204" pitchFamily="34" charset="0"/>
              <a:buChar char="•"/>
              <a:defRPr/>
            </a:pPr>
            <a:endParaRPr lang="en-US" dirty="0"/>
          </a:p>
          <a:p>
            <a:r>
              <a:rPr lang="en-US" dirty="0"/>
              <a:t>Content sources</a:t>
            </a:r>
          </a:p>
          <a:p>
            <a:pPr marL="173422" indent="-173422">
              <a:buFont typeface="Arial" panose="020B0604020202020204" pitchFamily="34" charset="0"/>
              <a:buChar char="•"/>
            </a:pPr>
            <a:r>
              <a:rPr lang="en-US" dirty="0"/>
              <a:t>https://nida.nih.gov/news-events/news-releases/2022/12/most-reported-substance-use-among-adolescents-held-steady-in-2022</a:t>
            </a:r>
            <a:r>
              <a:rPr lang="fr-FR" dirty="0"/>
              <a:t> </a:t>
            </a:r>
          </a:p>
          <a:p>
            <a:pPr marL="173422" indent="-173422">
              <a:buFont typeface="Arial" panose="020B0604020202020204" pitchFamily="34" charset="0"/>
              <a:buChar char="•"/>
            </a:pPr>
            <a:r>
              <a:rPr lang="nn-NO" dirty="0">
                <a:effectLst/>
                <a:hlinkClick r:id="rId4" tooltip="https://monitoringthefuture.org/wp-content/uploads/2022/12/mtf2022.pdf"/>
              </a:rPr>
              <a:t>https://monitoringthefuture.org/wp-content/uploads/2022/12/mtf2022.pdf</a:t>
            </a:r>
            <a:r>
              <a:rPr lang="nn-NO" dirty="0">
                <a:effectLst/>
              </a:rPr>
              <a:t> (MTF data tables - 4-2)</a:t>
            </a:r>
            <a:endParaRPr lang="nn-NO" dirty="0"/>
          </a:p>
          <a:p>
            <a:endParaRPr lang="en-US" dirty="0"/>
          </a:p>
        </p:txBody>
      </p:sp>
      <p:sp>
        <p:nvSpPr>
          <p:cNvPr id="4" name="Slide Number Placeholder 3"/>
          <p:cNvSpPr>
            <a:spLocks noGrp="1"/>
          </p:cNvSpPr>
          <p:nvPr>
            <p:ph type="sldNum" sz="quarter" idx="5"/>
          </p:nvPr>
        </p:nvSpPr>
        <p:spPr/>
        <p:txBody>
          <a:bodyPr/>
          <a:lstStyle/>
          <a:p>
            <a:pPr>
              <a:defRPr/>
            </a:pPr>
            <a:fld id="{71D8D04A-80AB-4183-A142-7BC4CCE30AFE}" type="slidenum">
              <a:rPr lang="en-US" altLang="en-US" smtClean="0"/>
              <a:pPr>
                <a:defRPr/>
              </a:pPr>
              <a:t>9</a:t>
            </a:fld>
            <a:endParaRPr lang="en-US" altLang="en-US"/>
          </a:p>
        </p:txBody>
      </p:sp>
    </p:spTree>
    <p:extLst>
      <p:ext uri="{BB962C8B-B14F-4D97-AF65-F5344CB8AC3E}">
        <p14:creationId xmlns:p14="http://schemas.microsoft.com/office/powerpoint/2010/main" val="388609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A658-F5A8-36CB-0455-8E893A65692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9EBDA98-EF8F-4E8C-4EA0-BE90CEDF18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AF7C40-A05D-28D4-D93F-82BBCBF779AD}"/>
              </a:ext>
            </a:extLst>
          </p:cNvPr>
          <p:cNvSpPr>
            <a:spLocks noGrp="1"/>
          </p:cNvSpPr>
          <p:nvPr>
            <p:ph type="dt" sz="half" idx="10"/>
          </p:nvPr>
        </p:nvSpPr>
        <p:spPr/>
        <p:txBody>
          <a:bodyPr/>
          <a:lstStyle/>
          <a:p>
            <a:pPr>
              <a:defRPr/>
            </a:pPr>
            <a:fld id="{0EC98EDC-EC8D-4734-9B13-C1BE8882FB0D}"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9100EDC9-C9A8-3E49-48EB-CC2A8185055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449284F-C0D2-4671-FB68-DA8BA7E6DB10}"/>
              </a:ext>
            </a:extLst>
          </p:cNvPr>
          <p:cNvSpPr>
            <a:spLocks noGrp="1"/>
          </p:cNvSpPr>
          <p:nvPr>
            <p:ph type="sldNum" sz="quarter" idx="12"/>
          </p:nvPr>
        </p:nvSpPr>
        <p:spPr/>
        <p:txBody>
          <a:bodyPr/>
          <a:lstStyle/>
          <a:p>
            <a:pPr>
              <a:defRPr/>
            </a:pPr>
            <a:fld id="{DEA84F86-0A09-4ED5-AEE7-42648665B7D7}" type="slidenum">
              <a:rPr lang="en-US" altLang="en-US" smtClean="0"/>
              <a:pPr>
                <a:defRPr/>
              </a:pPr>
              <a:t>‹#›</a:t>
            </a:fld>
            <a:endParaRPr lang="en-US" altLang="en-US"/>
          </a:p>
        </p:txBody>
      </p:sp>
    </p:spTree>
    <p:extLst>
      <p:ext uri="{BB962C8B-B14F-4D97-AF65-F5344CB8AC3E}">
        <p14:creationId xmlns:p14="http://schemas.microsoft.com/office/powerpoint/2010/main" val="131442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775B-CD92-B976-3EDF-E1C57E899E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44CD5-F603-F3AC-77DB-53A605010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F62D2-4298-D215-AF20-494123B5F4E8}"/>
              </a:ext>
            </a:extLst>
          </p:cNvPr>
          <p:cNvSpPr>
            <a:spLocks noGrp="1"/>
          </p:cNvSpPr>
          <p:nvPr>
            <p:ph type="dt" sz="half" idx="10"/>
          </p:nvPr>
        </p:nvSpPr>
        <p:spPr/>
        <p:txBody>
          <a:bodyPr/>
          <a:lstStyle/>
          <a:p>
            <a:pPr>
              <a:defRPr/>
            </a:pPr>
            <a:fld id="{AE3955EB-1985-4109-BCD1-90027933B733}"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FB0CDB0A-EC26-3A7A-A4D7-395034B5B8D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5504BE4-3146-E9AB-51CD-E9089B092287}"/>
              </a:ext>
            </a:extLst>
          </p:cNvPr>
          <p:cNvSpPr>
            <a:spLocks noGrp="1"/>
          </p:cNvSpPr>
          <p:nvPr>
            <p:ph type="sldNum" sz="quarter" idx="12"/>
          </p:nvPr>
        </p:nvSpPr>
        <p:spPr/>
        <p:txBody>
          <a:bodyPr/>
          <a:lstStyle/>
          <a:p>
            <a:pPr>
              <a:defRPr/>
            </a:pPr>
            <a:fld id="{0C6B4EC3-CAF7-4F2B-9498-65F68E076B1A}" type="slidenum">
              <a:rPr lang="en-US" altLang="en-US" smtClean="0"/>
              <a:pPr>
                <a:defRPr/>
              </a:pPr>
              <a:t>‹#›</a:t>
            </a:fld>
            <a:endParaRPr lang="en-US" altLang="en-US"/>
          </a:p>
        </p:txBody>
      </p:sp>
    </p:spTree>
    <p:extLst>
      <p:ext uri="{BB962C8B-B14F-4D97-AF65-F5344CB8AC3E}">
        <p14:creationId xmlns:p14="http://schemas.microsoft.com/office/powerpoint/2010/main" val="173367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1C876-314A-DFF4-8396-3E3E6F8F807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ACE33-2CEA-31E7-E2A4-B9E2945D93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84DA5-AA2D-E752-DB39-0F84B4B90141}"/>
              </a:ext>
            </a:extLst>
          </p:cNvPr>
          <p:cNvSpPr>
            <a:spLocks noGrp="1"/>
          </p:cNvSpPr>
          <p:nvPr>
            <p:ph type="dt" sz="half" idx="10"/>
          </p:nvPr>
        </p:nvSpPr>
        <p:spPr/>
        <p:txBody>
          <a:bodyPr/>
          <a:lstStyle/>
          <a:p>
            <a:pPr>
              <a:defRPr/>
            </a:pPr>
            <a:fld id="{C82E9C34-C691-4B57-BD5B-06D291556626}"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733E1527-6E3F-B634-041B-8E59B99600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FC18A4F-33BF-F641-9912-671D07230148}"/>
              </a:ext>
            </a:extLst>
          </p:cNvPr>
          <p:cNvSpPr>
            <a:spLocks noGrp="1"/>
          </p:cNvSpPr>
          <p:nvPr>
            <p:ph type="sldNum" sz="quarter" idx="12"/>
          </p:nvPr>
        </p:nvSpPr>
        <p:spPr/>
        <p:txBody>
          <a:bodyPr/>
          <a:lstStyle/>
          <a:p>
            <a:pPr>
              <a:defRPr/>
            </a:pPr>
            <a:fld id="{5DF3970A-ED4F-4612-9C9B-4FCCBB92B604}" type="slidenum">
              <a:rPr lang="en-US" altLang="en-US" smtClean="0"/>
              <a:pPr>
                <a:defRPr/>
              </a:pPr>
              <a:t>‹#›</a:t>
            </a:fld>
            <a:endParaRPr lang="en-US" altLang="en-US"/>
          </a:p>
        </p:txBody>
      </p:sp>
    </p:spTree>
    <p:extLst>
      <p:ext uri="{BB962C8B-B14F-4D97-AF65-F5344CB8AC3E}">
        <p14:creationId xmlns:p14="http://schemas.microsoft.com/office/powerpoint/2010/main" val="1283761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97C2FE-0286-8BDC-E466-DB5CDFEA5EFE}"/>
              </a:ext>
            </a:extLst>
          </p:cNvPr>
          <p:cNvSpPr/>
          <p:nvPr userDrawn="1"/>
        </p:nvSpPr>
        <p:spPr>
          <a:xfrm>
            <a:off x="0" y="0"/>
            <a:ext cx="9144000" cy="6858000"/>
          </a:xfrm>
          <a:prstGeom prst="rect">
            <a:avLst/>
          </a:prstGeom>
          <a:solidFill>
            <a:srgbClr val="005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a:extLst>
              <a:ext uri="{FF2B5EF4-FFF2-40B4-BE49-F238E27FC236}">
                <a16:creationId xmlns:a16="http://schemas.microsoft.com/office/drawing/2014/main" id="{DD5F6038-587A-7BEF-86B8-69E40E9699F7}"/>
              </a:ext>
            </a:extLst>
          </p:cNvPr>
          <p:cNvSpPr/>
          <p:nvPr userDrawn="1"/>
        </p:nvSpPr>
        <p:spPr>
          <a:xfrm>
            <a:off x="-609600" y="-1371600"/>
            <a:ext cx="10363200" cy="5105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      </a:t>
            </a:r>
          </a:p>
        </p:txBody>
      </p:sp>
      <p:pic>
        <p:nvPicPr>
          <p:cNvPr id="5" name="Picture 8" descr="biglogo.bmp">
            <a:extLst>
              <a:ext uri="{FF2B5EF4-FFF2-40B4-BE49-F238E27FC236}">
                <a16:creationId xmlns:a16="http://schemas.microsoft.com/office/drawing/2014/main" id="{01C88E6E-9EBA-774C-3786-9C80A83B0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7000" y="533400"/>
            <a:ext cx="344487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038600"/>
            <a:ext cx="7772400" cy="1470025"/>
          </a:xfrm>
        </p:spPr>
        <p:txBody>
          <a:bodyPr/>
          <a:lstStyle/>
          <a:p>
            <a:r>
              <a:rPr lang="en-US"/>
              <a:t>Click to edit Master title style</a:t>
            </a:r>
          </a:p>
        </p:txBody>
      </p:sp>
      <p:sp>
        <p:nvSpPr>
          <p:cNvPr id="6" name="Date Placeholder 3">
            <a:extLst>
              <a:ext uri="{FF2B5EF4-FFF2-40B4-BE49-F238E27FC236}">
                <a16:creationId xmlns:a16="http://schemas.microsoft.com/office/drawing/2014/main" id="{AA2FDB8F-D3F3-E37D-47A0-30D602A29094}"/>
              </a:ext>
            </a:extLst>
          </p:cNvPr>
          <p:cNvSpPr>
            <a:spLocks noGrp="1"/>
          </p:cNvSpPr>
          <p:nvPr>
            <p:ph type="dt" sz="half" idx="10"/>
          </p:nvPr>
        </p:nvSpPr>
        <p:spPr/>
        <p:txBody>
          <a:bodyPr/>
          <a:lstStyle>
            <a:lvl1pPr>
              <a:defRPr/>
            </a:lvl1pPr>
          </a:lstStyle>
          <a:p>
            <a:pPr>
              <a:defRPr/>
            </a:pPr>
            <a:fld id="{06902880-7B2B-419B-BD30-B394BEFD24B0}" type="datetimeFigureOut">
              <a:rPr lang="en-US"/>
              <a:pPr>
                <a:defRPr/>
              </a:pPr>
              <a:t>8/23/2023</a:t>
            </a:fld>
            <a:endParaRPr lang="en-US"/>
          </a:p>
        </p:txBody>
      </p:sp>
      <p:sp>
        <p:nvSpPr>
          <p:cNvPr id="7" name="Footer Placeholder 4">
            <a:extLst>
              <a:ext uri="{FF2B5EF4-FFF2-40B4-BE49-F238E27FC236}">
                <a16:creationId xmlns:a16="http://schemas.microsoft.com/office/drawing/2014/main" id="{E05E9403-055C-71BB-37F7-AF8935A1702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6CF9C36-A17B-15E3-E4EB-5391FBC70EC4}"/>
              </a:ext>
            </a:extLst>
          </p:cNvPr>
          <p:cNvSpPr>
            <a:spLocks noGrp="1"/>
          </p:cNvSpPr>
          <p:nvPr>
            <p:ph type="sldNum" sz="quarter" idx="12"/>
          </p:nvPr>
        </p:nvSpPr>
        <p:spPr/>
        <p:txBody>
          <a:bodyPr/>
          <a:lstStyle>
            <a:lvl1pPr>
              <a:defRPr/>
            </a:lvl1pPr>
          </a:lstStyle>
          <a:p>
            <a:pPr>
              <a:defRPr/>
            </a:pPr>
            <a:fld id="{F520DC36-D40C-4B53-A138-68429435C171}" type="slidenum">
              <a:rPr lang="en-US" altLang="en-US"/>
              <a:pPr>
                <a:defRPr/>
              </a:pPr>
              <a:t>‹#›</a:t>
            </a:fld>
            <a:endParaRPr lang="en-US" altLang="en-US"/>
          </a:p>
        </p:txBody>
      </p:sp>
    </p:spTree>
    <p:extLst>
      <p:ext uri="{BB962C8B-B14F-4D97-AF65-F5344CB8AC3E}">
        <p14:creationId xmlns:p14="http://schemas.microsoft.com/office/powerpoint/2010/main" val="348578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93A0-A858-B447-3400-4B57B5F3E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5285A-5520-3506-37E5-7B8D5D273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AB665-E2B8-1558-B067-E735C1A68D66}"/>
              </a:ext>
            </a:extLst>
          </p:cNvPr>
          <p:cNvSpPr>
            <a:spLocks noGrp="1"/>
          </p:cNvSpPr>
          <p:nvPr>
            <p:ph type="dt" sz="half" idx="10"/>
          </p:nvPr>
        </p:nvSpPr>
        <p:spPr/>
        <p:txBody>
          <a:bodyPr/>
          <a:lstStyle/>
          <a:p>
            <a:pPr>
              <a:defRPr/>
            </a:pPr>
            <a:fld id="{70DA7AA5-A58C-4EF9-94DA-DBE08F225D69}"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FC07EE19-60C2-5857-92BE-56B9885C76D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A34AA01-DD94-430C-F27E-8C6F507BE3A4}"/>
              </a:ext>
            </a:extLst>
          </p:cNvPr>
          <p:cNvSpPr>
            <a:spLocks noGrp="1"/>
          </p:cNvSpPr>
          <p:nvPr>
            <p:ph type="sldNum" sz="quarter" idx="12"/>
          </p:nvPr>
        </p:nvSpPr>
        <p:spPr/>
        <p:txBody>
          <a:bodyPr/>
          <a:lstStyle/>
          <a:p>
            <a:pPr>
              <a:defRPr/>
            </a:pPr>
            <a:fld id="{62808ABF-30F8-4ED1-AE81-EFF3345650E4}" type="slidenum">
              <a:rPr lang="en-US" altLang="en-US" smtClean="0"/>
              <a:pPr>
                <a:defRPr/>
              </a:pPr>
              <a:t>‹#›</a:t>
            </a:fld>
            <a:endParaRPr lang="en-US" altLang="en-US"/>
          </a:p>
        </p:txBody>
      </p:sp>
      <p:sp>
        <p:nvSpPr>
          <p:cNvPr id="7" name="Freeform 6">
            <a:extLst>
              <a:ext uri="{FF2B5EF4-FFF2-40B4-BE49-F238E27FC236}">
                <a16:creationId xmlns:a16="http://schemas.microsoft.com/office/drawing/2014/main" id="{C321E309-E7FC-3F8B-5243-A8D5DB42C6D6}"/>
              </a:ext>
            </a:extLst>
          </p:cNvPr>
          <p:cNvSpPr/>
          <p:nvPr userDrawn="1"/>
        </p:nvSpPr>
        <p:spPr>
          <a:xfrm flipH="1">
            <a:off x="0" y="5943600"/>
            <a:ext cx="9144000" cy="914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000 h 10000"/>
              <a:gd name="connsiteX0" fmla="*/ 0 w 10000"/>
              <a:gd name="connsiteY0" fmla="*/ 75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500 h 10000"/>
              <a:gd name="connsiteX0" fmla="*/ 0 w 10000"/>
              <a:gd name="connsiteY0" fmla="*/ 666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7"/>
                </a:moveTo>
                <a:lnTo>
                  <a:pt x="10000" y="0"/>
                </a:lnTo>
                <a:lnTo>
                  <a:pt x="10000" y="10000"/>
                </a:lnTo>
                <a:lnTo>
                  <a:pt x="0" y="10000"/>
                </a:lnTo>
                <a:lnTo>
                  <a:pt x="0" y="6667"/>
                </a:lnTo>
                <a:close/>
              </a:path>
            </a:pathLst>
          </a:cu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biglogo.bmp">
            <a:extLst>
              <a:ext uri="{FF2B5EF4-FFF2-40B4-BE49-F238E27FC236}">
                <a16:creationId xmlns:a16="http://schemas.microsoft.com/office/drawing/2014/main" id="{F26B7E9E-0D1E-A8E2-F50B-1FFDA940D583}"/>
              </a:ext>
            </a:extLst>
          </p:cNvPr>
          <p:cNvPicPr>
            <a:picLocks noChangeAspect="1"/>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lum bright="100000"/>
          </a:blip>
          <a:stretch>
            <a:fillRect/>
          </a:stretch>
        </p:blipFill>
        <p:spPr>
          <a:xfrm>
            <a:off x="76200" y="6045156"/>
            <a:ext cx="1066800" cy="770362"/>
          </a:xfrm>
          <a:prstGeom prst="rect">
            <a:avLst/>
          </a:prstGeom>
        </p:spPr>
      </p:pic>
      <p:sp>
        <p:nvSpPr>
          <p:cNvPr id="9" name="Rectangle 8">
            <a:extLst>
              <a:ext uri="{FF2B5EF4-FFF2-40B4-BE49-F238E27FC236}">
                <a16:creationId xmlns:a16="http://schemas.microsoft.com/office/drawing/2014/main" id="{23B60E89-D9A8-25C9-9F42-2F11E1566E18}"/>
              </a:ext>
            </a:extLst>
          </p:cNvPr>
          <p:cNvSpPr/>
          <p:nvPr userDrawn="1"/>
        </p:nvSpPr>
        <p:spPr>
          <a:xfrm>
            <a:off x="0" y="0"/>
            <a:ext cx="9144000" cy="228600"/>
          </a:xfrm>
          <a:prstGeom prst="rect">
            <a:avLst/>
          </a:pr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39045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BD91-00FD-D72E-67CE-A0CFCD56C9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4837E4-926C-9108-8B58-F0A278D5D0C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E4F363-296B-E658-4EEF-E886F604B8A3}"/>
              </a:ext>
            </a:extLst>
          </p:cNvPr>
          <p:cNvSpPr>
            <a:spLocks noGrp="1"/>
          </p:cNvSpPr>
          <p:nvPr>
            <p:ph type="dt" sz="half" idx="10"/>
          </p:nvPr>
        </p:nvSpPr>
        <p:spPr/>
        <p:txBody>
          <a:bodyPr/>
          <a:lstStyle/>
          <a:p>
            <a:pPr>
              <a:defRPr/>
            </a:pPr>
            <a:fld id="{8F3F58E6-8081-4FEC-8EEA-37F74F7A7380}"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302DF692-ADB8-AC06-1203-A3FBCB6641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A0E6ADE-E448-B9C6-C251-36791259B7FC}"/>
              </a:ext>
            </a:extLst>
          </p:cNvPr>
          <p:cNvSpPr>
            <a:spLocks noGrp="1"/>
          </p:cNvSpPr>
          <p:nvPr>
            <p:ph type="sldNum" sz="quarter" idx="12"/>
          </p:nvPr>
        </p:nvSpPr>
        <p:spPr/>
        <p:txBody>
          <a:bodyPr/>
          <a:lstStyle/>
          <a:p>
            <a:pPr>
              <a:defRPr/>
            </a:pPr>
            <a:fld id="{0FFC831E-BF32-4B48-AEA8-6FFFF798D7FF}" type="slidenum">
              <a:rPr lang="en-US" altLang="en-US" smtClean="0"/>
              <a:pPr>
                <a:defRPr/>
              </a:pPr>
              <a:t>‹#›</a:t>
            </a:fld>
            <a:endParaRPr lang="en-US" altLang="en-US"/>
          </a:p>
        </p:txBody>
      </p:sp>
    </p:spTree>
    <p:extLst>
      <p:ext uri="{BB962C8B-B14F-4D97-AF65-F5344CB8AC3E}">
        <p14:creationId xmlns:p14="http://schemas.microsoft.com/office/powerpoint/2010/main" val="276361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6AFC-B1F9-EC2C-8A15-421420496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D1F93-4BDD-FA9B-8AD8-1CD5219D19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671E2E-3DA6-5DB1-3040-5FEB28C1694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2579B-F124-24C2-F4F0-F7C9851AD08F}"/>
              </a:ext>
            </a:extLst>
          </p:cNvPr>
          <p:cNvSpPr>
            <a:spLocks noGrp="1"/>
          </p:cNvSpPr>
          <p:nvPr>
            <p:ph type="dt" sz="half" idx="10"/>
          </p:nvPr>
        </p:nvSpPr>
        <p:spPr/>
        <p:txBody>
          <a:bodyPr/>
          <a:lstStyle/>
          <a:p>
            <a:pPr>
              <a:defRPr/>
            </a:pPr>
            <a:fld id="{E2812DF4-5758-4130-B4B1-63210003A2DE}" type="datetimeFigureOut">
              <a:rPr lang="en-US" smtClean="0"/>
              <a:pPr>
                <a:defRPr/>
              </a:pPr>
              <a:t>8/23/2023</a:t>
            </a:fld>
            <a:endParaRPr lang="en-US"/>
          </a:p>
        </p:txBody>
      </p:sp>
      <p:sp>
        <p:nvSpPr>
          <p:cNvPr id="6" name="Footer Placeholder 5">
            <a:extLst>
              <a:ext uri="{FF2B5EF4-FFF2-40B4-BE49-F238E27FC236}">
                <a16:creationId xmlns:a16="http://schemas.microsoft.com/office/drawing/2014/main" id="{9A498527-61B8-CA11-4D72-77AA6C81500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29B7878-3E63-8F9E-2EF4-2550190B1932}"/>
              </a:ext>
            </a:extLst>
          </p:cNvPr>
          <p:cNvSpPr>
            <a:spLocks noGrp="1"/>
          </p:cNvSpPr>
          <p:nvPr>
            <p:ph type="sldNum" sz="quarter" idx="12"/>
          </p:nvPr>
        </p:nvSpPr>
        <p:spPr/>
        <p:txBody>
          <a:bodyPr/>
          <a:lstStyle/>
          <a:p>
            <a:pPr>
              <a:defRPr/>
            </a:pPr>
            <a:fld id="{14CA2670-479D-46C7-95F9-2CE0F6141018}" type="slidenum">
              <a:rPr lang="en-US" altLang="en-US" smtClean="0"/>
              <a:pPr>
                <a:defRPr/>
              </a:pPr>
              <a:t>‹#›</a:t>
            </a:fld>
            <a:endParaRPr lang="en-US" altLang="en-US"/>
          </a:p>
        </p:txBody>
      </p:sp>
    </p:spTree>
    <p:extLst>
      <p:ext uri="{BB962C8B-B14F-4D97-AF65-F5344CB8AC3E}">
        <p14:creationId xmlns:p14="http://schemas.microsoft.com/office/powerpoint/2010/main" val="186210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3D55-82F7-42A0-1AF1-BE1BA83B964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A6226C-C964-36B5-2118-D050322BBD0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16144-2EC7-0442-D219-379D92327D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3FE2-298C-9F41-FF8D-D0C78E304AB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CB67F-D94F-EB3C-165D-8CA20C1AB7B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19F26-8818-2E7F-DB19-04380D73E508}"/>
              </a:ext>
            </a:extLst>
          </p:cNvPr>
          <p:cNvSpPr>
            <a:spLocks noGrp="1"/>
          </p:cNvSpPr>
          <p:nvPr>
            <p:ph type="dt" sz="half" idx="10"/>
          </p:nvPr>
        </p:nvSpPr>
        <p:spPr/>
        <p:txBody>
          <a:bodyPr/>
          <a:lstStyle/>
          <a:p>
            <a:pPr>
              <a:defRPr/>
            </a:pPr>
            <a:fld id="{F3A09F15-5C2C-46FA-BFBD-FB7B48FFBF7C}" type="datetimeFigureOut">
              <a:rPr lang="en-US" smtClean="0"/>
              <a:pPr>
                <a:defRPr/>
              </a:pPr>
              <a:t>8/23/2023</a:t>
            </a:fld>
            <a:endParaRPr lang="en-US"/>
          </a:p>
        </p:txBody>
      </p:sp>
      <p:sp>
        <p:nvSpPr>
          <p:cNvPr id="8" name="Footer Placeholder 7">
            <a:extLst>
              <a:ext uri="{FF2B5EF4-FFF2-40B4-BE49-F238E27FC236}">
                <a16:creationId xmlns:a16="http://schemas.microsoft.com/office/drawing/2014/main" id="{664EE915-A38C-AE59-2743-FCE93977149B}"/>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356A013-F600-32F1-AFDA-8B98270B5E4B}"/>
              </a:ext>
            </a:extLst>
          </p:cNvPr>
          <p:cNvSpPr>
            <a:spLocks noGrp="1"/>
          </p:cNvSpPr>
          <p:nvPr>
            <p:ph type="sldNum" sz="quarter" idx="12"/>
          </p:nvPr>
        </p:nvSpPr>
        <p:spPr/>
        <p:txBody>
          <a:bodyPr/>
          <a:lstStyle/>
          <a:p>
            <a:pPr>
              <a:defRPr/>
            </a:pPr>
            <a:fld id="{61F93384-C0DC-46D7-851A-959909979526}" type="slidenum">
              <a:rPr lang="en-US" altLang="en-US" smtClean="0"/>
              <a:pPr>
                <a:defRPr/>
              </a:pPr>
              <a:t>‹#›</a:t>
            </a:fld>
            <a:endParaRPr lang="en-US" altLang="en-US"/>
          </a:p>
        </p:txBody>
      </p:sp>
      <p:sp>
        <p:nvSpPr>
          <p:cNvPr id="10" name="Freeform 6">
            <a:extLst>
              <a:ext uri="{FF2B5EF4-FFF2-40B4-BE49-F238E27FC236}">
                <a16:creationId xmlns:a16="http://schemas.microsoft.com/office/drawing/2014/main" id="{AAA4DEB4-B586-2422-7E5E-E82EBA540623}"/>
              </a:ext>
            </a:extLst>
          </p:cNvPr>
          <p:cNvSpPr/>
          <p:nvPr userDrawn="1"/>
        </p:nvSpPr>
        <p:spPr>
          <a:xfrm flipH="1">
            <a:off x="0" y="5943600"/>
            <a:ext cx="9144000" cy="914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000 h 10000"/>
              <a:gd name="connsiteX0" fmla="*/ 0 w 10000"/>
              <a:gd name="connsiteY0" fmla="*/ 75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500 h 10000"/>
              <a:gd name="connsiteX0" fmla="*/ 0 w 10000"/>
              <a:gd name="connsiteY0" fmla="*/ 666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667"/>
                </a:moveTo>
                <a:lnTo>
                  <a:pt x="10000" y="0"/>
                </a:lnTo>
                <a:lnTo>
                  <a:pt x="10000" y="10000"/>
                </a:lnTo>
                <a:lnTo>
                  <a:pt x="0" y="10000"/>
                </a:lnTo>
                <a:lnTo>
                  <a:pt x="0" y="6667"/>
                </a:lnTo>
                <a:close/>
              </a:path>
            </a:pathLst>
          </a:cu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descr="biglogo.bmp">
            <a:extLst>
              <a:ext uri="{FF2B5EF4-FFF2-40B4-BE49-F238E27FC236}">
                <a16:creationId xmlns:a16="http://schemas.microsoft.com/office/drawing/2014/main" id="{F9878684-BAA2-8A51-C4AF-77D7C65C2085}"/>
              </a:ext>
            </a:extLst>
          </p:cNvPr>
          <p:cNvPicPr>
            <a:picLocks noChangeAspect="1"/>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lum bright="100000"/>
          </a:blip>
          <a:stretch>
            <a:fillRect/>
          </a:stretch>
        </p:blipFill>
        <p:spPr>
          <a:xfrm>
            <a:off x="76200" y="6045156"/>
            <a:ext cx="1066800" cy="770362"/>
          </a:xfrm>
          <a:prstGeom prst="rect">
            <a:avLst/>
          </a:prstGeom>
        </p:spPr>
      </p:pic>
      <p:sp>
        <p:nvSpPr>
          <p:cNvPr id="12" name="Rectangle 11">
            <a:extLst>
              <a:ext uri="{FF2B5EF4-FFF2-40B4-BE49-F238E27FC236}">
                <a16:creationId xmlns:a16="http://schemas.microsoft.com/office/drawing/2014/main" id="{0AF514CA-8543-8C36-61BD-B34873063415}"/>
              </a:ext>
            </a:extLst>
          </p:cNvPr>
          <p:cNvSpPr/>
          <p:nvPr userDrawn="1"/>
        </p:nvSpPr>
        <p:spPr>
          <a:xfrm>
            <a:off x="0" y="0"/>
            <a:ext cx="9144000" cy="228600"/>
          </a:xfrm>
          <a:prstGeom prst="rect">
            <a:avLst/>
          </a:prstGeom>
          <a:solidFill>
            <a:srgbClr val="00538E"/>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23825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1C93-E430-D4CB-6E46-606CA8AAD9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08B07D-4A18-7589-495F-CC9E391A1496}"/>
              </a:ext>
            </a:extLst>
          </p:cNvPr>
          <p:cNvSpPr>
            <a:spLocks noGrp="1"/>
          </p:cNvSpPr>
          <p:nvPr>
            <p:ph type="dt" sz="half" idx="10"/>
          </p:nvPr>
        </p:nvSpPr>
        <p:spPr/>
        <p:txBody>
          <a:bodyPr/>
          <a:lstStyle/>
          <a:p>
            <a:pPr>
              <a:defRPr/>
            </a:pPr>
            <a:fld id="{52392DB0-FB32-4FD6-87A2-C1DFF74BA47C}" type="datetimeFigureOut">
              <a:rPr lang="en-US" smtClean="0"/>
              <a:pPr>
                <a:defRPr/>
              </a:pPr>
              <a:t>8/23/2023</a:t>
            </a:fld>
            <a:endParaRPr lang="en-US"/>
          </a:p>
        </p:txBody>
      </p:sp>
      <p:sp>
        <p:nvSpPr>
          <p:cNvPr id="4" name="Footer Placeholder 3">
            <a:extLst>
              <a:ext uri="{FF2B5EF4-FFF2-40B4-BE49-F238E27FC236}">
                <a16:creationId xmlns:a16="http://schemas.microsoft.com/office/drawing/2014/main" id="{29BB799E-D972-11F1-18DE-6DB08F6341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27A1600-C2E5-78C9-38D8-11DA1E4449EC}"/>
              </a:ext>
            </a:extLst>
          </p:cNvPr>
          <p:cNvSpPr>
            <a:spLocks noGrp="1"/>
          </p:cNvSpPr>
          <p:nvPr>
            <p:ph type="sldNum" sz="quarter" idx="12"/>
          </p:nvPr>
        </p:nvSpPr>
        <p:spPr/>
        <p:txBody>
          <a:bodyPr/>
          <a:lstStyle/>
          <a:p>
            <a:pPr>
              <a:defRPr/>
            </a:pPr>
            <a:fld id="{BEE6CE77-DC9F-4D61-B824-7175D74AF006}" type="slidenum">
              <a:rPr lang="en-US" altLang="en-US" smtClean="0"/>
              <a:pPr>
                <a:defRPr/>
              </a:pPr>
              <a:t>‹#›</a:t>
            </a:fld>
            <a:endParaRPr lang="en-US" altLang="en-US"/>
          </a:p>
        </p:txBody>
      </p:sp>
    </p:spTree>
    <p:extLst>
      <p:ext uri="{BB962C8B-B14F-4D97-AF65-F5344CB8AC3E}">
        <p14:creationId xmlns:p14="http://schemas.microsoft.com/office/powerpoint/2010/main" val="17037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91DF0-7489-5210-D031-451079676770}"/>
              </a:ext>
            </a:extLst>
          </p:cNvPr>
          <p:cNvSpPr>
            <a:spLocks noGrp="1"/>
          </p:cNvSpPr>
          <p:nvPr>
            <p:ph type="dt" sz="half" idx="10"/>
          </p:nvPr>
        </p:nvSpPr>
        <p:spPr/>
        <p:txBody>
          <a:bodyPr/>
          <a:lstStyle/>
          <a:p>
            <a:pPr>
              <a:defRPr/>
            </a:pPr>
            <a:fld id="{E295D447-BDA8-45B6-8F6B-72527AF5C92D}" type="datetimeFigureOut">
              <a:rPr lang="en-US" smtClean="0"/>
              <a:pPr>
                <a:defRPr/>
              </a:pPr>
              <a:t>8/23/2023</a:t>
            </a:fld>
            <a:endParaRPr lang="en-US"/>
          </a:p>
        </p:txBody>
      </p:sp>
      <p:sp>
        <p:nvSpPr>
          <p:cNvPr id="3" name="Footer Placeholder 2">
            <a:extLst>
              <a:ext uri="{FF2B5EF4-FFF2-40B4-BE49-F238E27FC236}">
                <a16:creationId xmlns:a16="http://schemas.microsoft.com/office/drawing/2014/main" id="{DF037DEC-90CF-25CB-E37C-2257EB5591D0}"/>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3F8274F9-9AC8-B87B-9810-87279464207B}"/>
              </a:ext>
            </a:extLst>
          </p:cNvPr>
          <p:cNvSpPr>
            <a:spLocks noGrp="1"/>
          </p:cNvSpPr>
          <p:nvPr>
            <p:ph type="sldNum" sz="quarter" idx="12"/>
          </p:nvPr>
        </p:nvSpPr>
        <p:spPr/>
        <p:txBody>
          <a:bodyPr/>
          <a:lstStyle/>
          <a:p>
            <a:pPr>
              <a:defRPr/>
            </a:pPr>
            <a:fld id="{900B49B3-8D94-4AB9-BD3D-4D88313BCFE2}" type="slidenum">
              <a:rPr lang="en-US" altLang="en-US" smtClean="0"/>
              <a:pPr>
                <a:defRPr/>
              </a:pPr>
              <a:t>‹#›</a:t>
            </a:fld>
            <a:endParaRPr lang="en-US" altLang="en-US"/>
          </a:p>
        </p:txBody>
      </p:sp>
    </p:spTree>
    <p:extLst>
      <p:ext uri="{BB962C8B-B14F-4D97-AF65-F5344CB8AC3E}">
        <p14:creationId xmlns:p14="http://schemas.microsoft.com/office/powerpoint/2010/main" val="40162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953D-61F0-F6B5-94AD-2AE5699B5F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E980D00-2900-8335-8C5E-B519B7B27C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16FB98-E2E5-BEBE-CAD0-A367E8DA3C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686CF4-BFE8-0A49-F85D-7BBC7531B84B}"/>
              </a:ext>
            </a:extLst>
          </p:cNvPr>
          <p:cNvSpPr>
            <a:spLocks noGrp="1"/>
          </p:cNvSpPr>
          <p:nvPr>
            <p:ph type="dt" sz="half" idx="10"/>
          </p:nvPr>
        </p:nvSpPr>
        <p:spPr/>
        <p:txBody>
          <a:bodyPr/>
          <a:lstStyle/>
          <a:p>
            <a:pPr>
              <a:defRPr/>
            </a:pPr>
            <a:fld id="{EF90E43E-15A7-4B07-A1E8-A080C69E8EDC}" type="datetimeFigureOut">
              <a:rPr lang="en-US" smtClean="0"/>
              <a:pPr>
                <a:defRPr/>
              </a:pPr>
              <a:t>8/23/2023</a:t>
            </a:fld>
            <a:endParaRPr lang="en-US"/>
          </a:p>
        </p:txBody>
      </p:sp>
      <p:sp>
        <p:nvSpPr>
          <p:cNvPr id="6" name="Footer Placeholder 5">
            <a:extLst>
              <a:ext uri="{FF2B5EF4-FFF2-40B4-BE49-F238E27FC236}">
                <a16:creationId xmlns:a16="http://schemas.microsoft.com/office/drawing/2014/main" id="{57A509BD-8AB3-B3B6-F5E4-8407331BED3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98145AC-9E6A-5394-5A0E-B854ADF3423E}"/>
              </a:ext>
            </a:extLst>
          </p:cNvPr>
          <p:cNvSpPr>
            <a:spLocks noGrp="1"/>
          </p:cNvSpPr>
          <p:nvPr>
            <p:ph type="sldNum" sz="quarter" idx="12"/>
          </p:nvPr>
        </p:nvSpPr>
        <p:spPr/>
        <p:txBody>
          <a:bodyPr/>
          <a:lstStyle/>
          <a:p>
            <a:pPr>
              <a:defRPr/>
            </a:pPr>
            <a:fld id="{848CB8FD-04C0-470F-ABF3-567670F56953}" type="slidenum">
              <a:rPr lang="en-US" altLang="en-US" smtClean="0"/>
              <a:pPr>
                <a:defRPr/>
              </a:pPr>
              <a:t>‹#›</a:t>
            </a:fld>
            <a:endParaRPr lang="en-US" altLang="en-US"/>
          </a:p>
        </p:txBody>
      </p:sp>
    </p:spTree>
    <p:extLst>
      <p:ext uri="{BB962C8B-B14F-4D97-AF65-F5344CB8AC3E}">
        <p14:creationId xmlns:p14="http://schemas.microsoft.com/office/powerpoint/2010/main" val="261086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EAA5-31DE-B5C2-BD33-778E6C90F4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0DF15E8-3F4C-1FE0-429C-89EC504F8B5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C69F24-7D1E-E6E4-C9D1-63E522E462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E4359D-7FE5-3B59-9978-693A50F40BEB}"/>
              </a:ext>
            </a:extLst>
          </p:cNvPr>
          <p:cNvSpPr>
            <a:spLocks noGrp="1"/>
          </p:cNvSpPr>
          <p:nvPr>
            <p:ph type="dt" sz="half" idx="10"/>
          </p:nvPr>
        </p:nvSpPr>
        <p:spPr/>
        <p:txBody>
          <a:bodyPr/>
          <a:lstStyle/>
          <a:p>
            <a:pPr>
              <a:defRPr/>
            </a:pPr>
            <a:fld id="{8A2D0B3D-3B61-4868-BB49-ACF13734270A}" type="datetimeFigureOut">
              <a:rPr lang="en-US" smtClean="0"/>
              <a:pPr>
                <a:defRPr/>
              </a:pPr>
              <a:t>8/23/2023</a:t>
            </a:fld>
            <a:endParaRPr lang="en-US"/>
          </a:p>
        </p:txBody>
      </p:sp>
      <p:sp>
        <p:nvSpPr>
          <p:cNvPr id="6" name="Footer Placeholder 5">
            <a:extLst>
              <a:ext uri="{FF2B5EF4-FFF2-40B4-BE49-F238E27FC236}">
                <a16:creationId xmlns:a16="http://schemas.microsoft.com/office/drawing/2014/main" id="{37467C62-6424-AE1F-79C2-6A9478DE600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345EB8A-8109-7165-E5D8-4AD13A57B4E9}"/>
              </a:ext>
            </a:extLst>
          </p:cNvPr>
          <p:cNvSpPr>
            <a:spLocks noGrp="1"/>
          </p:cNvSpPr>
          <p:nvPr>
            <p:ph type="sldNum" sz="quarter" idx="12"/>
          </p:nvPr>
        </p:nvSpPr>
        <p:spPr/>
        <p:txBody>
          <a:bodyPr/>
          <a:lstStyle/>
          <a:p>
            <a:pPr>
              <a:defRPr/>
            </a:pPr>
            <a:fld id="{00FE8575-6EC1-4141-8FAF-B068BDA7B873}" type="slidenum">
              <a:rPr lang="en-US" altLang="en-US" smtClean="0"/>
              <a:pPr>
                <a:defRPr/>
              </a:pPr>
              <a:t>‹#›</a:t>
            </a:fld>
            <a:endParaRPr lang="en-US" altLang="en-US"/>
          </a:p>
        </p:txBody>
      </p:sp>
    </p:spTree>
    <p:extLst>
      <p:ext uri="{BB962C8B-B14F-4D97-AF65-F5344CB8AC3E}">
        <p14:creationId xmlns:p14="http://schemas.microsoft.com/office/powerpoint/2010/main" val="55613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B8C31-A253-2397-2E0F-3024DBCDC26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790136-DE26-2E42-CA93-17C716D536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BEE6A-AC22-A97D-B6C8-5F3F842D0E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EC98EDC-EC8D-4734-9B13-C1BE8882FB0D}" type="datetimeFigureOut">
              <a:rPr lang="en-US" smtClean="0"/>
              <a:pPr>
                <a:defRPr/>
              </a:pPr>
              <a:t>8/23/2023</a:t>
            </a:fld>
            <a:endParaRPr lang="en-US"/>
          </a:p>
        </p:txBody>
      </p:sp>
      <p:sp>
        <p:nvSpPr>
          <p:cNvPr id="5" name="Footer Placeholder 4">
            <a:extLst>
              <a:ext uri="{FF2B5EF4-FFF2-40B4-BE49-F238E27FC236}">
                <a16:creationId xmlns:a16="http://schemas.microsoft.com/office/drawing/2014/main" id="{6222CFC1-D84F-65B4-2951-397CA749A7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6748335-D3B8-EDA3-9C08-5FB64EDC34B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EA84F86-0A09-4ED5-AEE7-42648665B7D7}" type="slidenum">
              <a:rPr lang="en-US" altLang="en-US" smtClean="0"/>
              <a:pPr>
                <a:defRPr/>
              </a:pPr>
              <a:t>‹#›</a:t>
            </a:fld>
            <a:endParaRPr lang="en-US" altLang="en-US"/>
          </a:p>
        </p:txBody>
      </p:sp>
    </p:spTree>
    <p:extLst>
      <p:ext uri="{BB962C8B-B14F-4D97-AF65-F5344CB8AC3E}">
        <p14:creationId xmlns:p14="http://schemas.microsoft.com/office/powerpoint/2010/main" val="113176316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3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hyperlink" Target="https://flipboard.com/topic/frugalliving/can-you-get-a-perfect-credit-score-experts-explain-how-to-reach-800-and-higher/a-BbpjOl3OSSSO4XgTXFCO8A%3Aa%3A13083177-242fac4c0b%2Fcnet.com"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https://www.cdc.gov/stopoverdose/naloxone/index.html" TargetMode="Externa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hyperlink" Target="https://www.youtube.com/watch?v=odlFtGNjmMQ" TargetMode="External"/><Relationship Id="rId4" Type="http://schemas.microsoft.com/office/2018/10/relationships/comments" Target="../comments/modernComment_264_A621A1F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hyperlink" Target="https://www.cdc.gov/stopoverdose/naloxone/index.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www.cdc.gov/stopoverdose/fentanyl/fentanyl-test-strips.html" TargetMode="External"/><Relationship Id="rId13" Type="http://schemas.openxmlformats.org/officeDocument/2006/relationships/hyperlink" Target="https://nida.nih.gov/research-topics/opioids" TargetMode="External"/><Relationship Id="rId3" Type="http://schemas.openxmlformats.org/officeDocument/2006/relationships/hyperlink" Target="https://zimhi.com/wp-content/uploads/2022/03/ZIMHI-Prescribing-Information.pdf" TargetMode="External"/><Relationship Id="rId7" Type="http://schemas.openxmlformats.org/officeDocument/2006/relationships/hyperlink" Target="https://www.cdc.gov/stopoverdose/fentanyl/index.html" TargetMode="External"/><Relationship Id="rId12" Type="http://schemas.openxmlformats.org/officeDocument/2006/relationships/hyperlink" Target="https://zimhi.com/patients-and-caregivers/how-to-use-zimhi/" TargetMode="External"/><Relationship Id="rId2" Type="http://schemas.openxmlformats.org/officeDocument/2006/relationships/notesSlide" Target="../notesSlides/notesSlide32.xml"/><Relationship Id="rId16" Type="http://schemas.openxmlformats.org/officeDocument/2006/relationships/hyperlink" Target="https://nida.nih.gov/research-topics/trends-statistics/overdose-death-rates" TargetMode="External"/><Relationship Id="rId1" Type="http://schemas.openxmlformats.org/officeDocument/2006/relationships/slideLayout" Target="../slideLayouts/slideLayout1.xml"/><Relationship Id="rId6" Type="http://schemas.openxmlformats.org/officeDocument/2006/relationships/hyperlink" Target="https://www.cdc.gov/drugoverdose/deaths/synthetic/index.html" TargetMode="External"/><Relationship Id="rId11" Type="http://schemas.openxmlformats.org/officeDocument/2006/relationships/hyperlink" Target="https://kloxxado.com/faqs/" TargetMode="External"/><Relationship Id="rId5" Type="http://schemas.openxmlformats.org/officeDocument/2006/relationships/hyperlink" Target="https://www.cdc.gov/drugoverdose/resources/graphics/overdose.html" TargetMode="External"/><Relationship Id="rId15" Type="http://schemas.openxmlformats.org/officeDocument/2006/relationships/hyperlink" Target="https://nida.nih.gov/publications/drugfacts/prescription-opioids" TargetMode="External"/><Relationship Id="rId10" Type="http://schemas.openxmlformats.org/officeDocument/2006/relationships/hyperlink" Target="https://www.narcan.com/frequently-asked-questions/" TargetMode="External"/><Relationship Id="rId4" Type="http://schemas.openxmlformats.org/officeDocument/2006/relationships/hyperlink" Target="https://amphastar.com/assets/naloxone_9-182.pdf" TargetMode="External"/><Relationship Id="rId9" Type="http://schemas.openxmlformats.org/officeDocument/2006/relationships/hyperlink" Target="https://www.cdc.gov/stopoverdose/naloxone/index.html" TargetMode="External"/><Relationship Id="rId14" Type="http://schemas.openxmlformats.org/officeDocument/2006/relationships/hyperlink" Target="https://nida.nih.gov/research-topics/commonly-used-drugs-charts#prescription-opioid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mass.gov/doc/core-competencies-for-intra-nasal-naloxone-distribution-pilot-program-participants/download" TargetMode="External"/><Relationship Id="rId3" Type="http://schemas.openxmlformats.org/officeDocument/2006/relationships/hyperlink" Target="https://www.ncbi.nlm.nih.gov/pmc/articles/PMC5831456/" TargetMode="External"/><Relationship Id="rId7" Type="http://schemas.openxmlformats.org/officeDocument/2006/relationships/hyperlink" Target="https://www.ninds.nih.gov/health-information/disorders/cerebral-hypoxia"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nida.nih.gov/research-topics/parents-educators" TargetMode="External"/><Relationship Id="rId11" Type="http://schemas.openxmlformats.org/officeDocument/2006/relationships/hyperlink" Target="http://dx.doi.org/10.15585/mmwr.mm7150a2" TargetMode="External"/><Relationship Id="rId5" Type="http://schemas.openxmlformats.org/officeDocument/2006/relationships/hyperlink" Target="https://nida.nih.gov/research-topics/xylazine" TargetMode="External"/><Relationship Id="rId10" Type="http://schemas.openxmlformats.org/officeDocument/2006/relationships/hyperlink" Target="https://store.samhsa.gov/sites/default/files/d7/priv/five-essential-steps-for-first-responders.pdf" TargetMode="External"/><Relationship Id="rId4" Type="http://schemas.openxmlformats.org/officeDocument/2006/relationships/hyperlink" Target="https://nida.nih.gov/publications/drugfacts/naloxone" TargetMode="External"/><Relationship Id="rId9" Type="http://schemas.openxmlformats.org/officeDocument/2006/relationships/hyperlink" Target="https://store.samhsa.gov/sites/default/files/d7/priv/sma18-4742.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da.gov/drugs/drug-safety-and-availability/fda-alerts-health-care-professionals-risks-patients-exposed-xylazine-illicit-drugs"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fda.gov/drugs/safe-disposal-medicines/safe-opioid-disposal-remove-risk-outreach-toolki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A6B89A-F8E4-19ED-3F1C-9C6BBEA5C5DF}"/>
              </a:ext>
            </a:extLst>
          </p:cNvPr>
          <p:cNvSpPr>
            <a:spLocks noGrp="1" noRot="1" noMove="1" noResize="1" noEditPoints="1" noAdjustHandles="1" noChangeArrowheads="1" noChangeShapeType="1"/>
          </p:cNvSpPr>
          <p:nvPr>
            <p:ph type="title"/>
          </p:nvPr>
        </p:nvSpPr>
        <p:spPr>
          <a:xfrm>
            <a:off x="685800" y="1740653"/>
            <a:ext cx="7772400" cy="1941661"/>
          </a:xfrm>
        </p:spPr>
        <p:txBody>
          <a:bodyPr vert="horz" wrap="square" lIns="91440" tIns="45720" rIns="91440" bIns="45720" numCol="1" anchor="t" anchorCtr="0" compatLnSpc="1">
            <a:prstTxWarp prst="textNoShape">
              <a:avLst/>
            </a:prstTxWarp>
            <a:normAutofit/>
          </a:bodyPr>
          <a:lstStyle/>
          <a:p>
            <a:pPr algn="ctr"/>
            <a:r>
              <a:rPr lang="en-US" altLang="en-US" sz="3600" kern="1200" cap="all" dirty="0">
                <a:latin typeface="+mj-lt"/>
                <a:ea typeface="+mj-ea"/>
                <a:cs typeface="+mj-cs"/>
              </a:rPr>
              <a:t>Safeguarding</a:t>
            </a:r>
            <a:r>
              <a:rPr lang="en-US" altLang="en-US" sz="3600" cap="all" dirty="0"/>
              <a:t> </a:t>
            </a:r>
            <a:r>
              <a:rPr lang="en-US" altLang="en-US" sz="3600" kern="1200" cap="all" dirty="0">
                <a:latin typeface="+mj-lt"/>
                <a:ea typeface="+mj-ea"/>
                <a:cs typeface="+mj-cs"/>
              </a:rPr>
              <a:t> Your Community: Opioid overdose </a:t>
            </a:r>
            <a:r>
              <a:rPr lang="en-US" altLang="en-US" sz="3600" cap="all" dirty="0" err="1"/>
              <a:t>ReSponse</a:t>
            </a:r>
            <a:r>
              <a:rPr lang="en-US" altLang="en-US" sz="3600" cap="all" dirty="0"/>
              <a:t> With naloxone</a:t>
            </a:r>
            <a:endParaRPr lang="en-US" altLang="en-US" sz="3600" kern="1200" cap="all" dirty="0">
              <a:latin typeface="+mj-lt"/>
              <a:ea typeface="+mj-ea"/>
              <a:cs typeface="+mj-cs"/>
            </a:endParaRPr>
          </a:p>
        </p:txBody>
      </p:sp>
      <p:sp>
        <p:nvSpPr>
          <p:cNvPr id="2" name="TextBox 1">
            <a:extLst>
              <a:ext uri="{FF2B5EF4-FFF2-40B4-BE49-F238E27FC236}">
                <a16:creationId xmlns:a16="http://schemas.microsoft.com/office/drawing/2014/main" id="{23FC4389-1F6F-1550-624A-6C5C133937E6}"/>
              </a:ext>
            </a:extLst>
          </p:cNvPr>
          <p:cNvSpPr txBox="1"/>
          <p:nvPr/>
        </p:nvSpPr>
        <p:spPr>
          <a:xfrm>
            <a:off x="408140" y="4708723"/>
            <a:ext cx="8340443" cy="1107996"/>
          </a:xfrm>
          <a:prstGeom prst="rect">
            <a:avLst/>
          </a:prstGeom>
          <a:noFill/>
        </p:spPr>
        <p:txBody>
          <a:bodyPr wrap="square" rtlCol="0">
            <a:spAutoFit/>
          </a:bodyPr>
          <a:lstStyle/>
          <a:p>
            <a:r>
              <a:rPr lang="en-US" sz="2400" dirty="0">
                <a:highlight>
                  <a:srgbClr val="FFFF00"/>
                </a:highlight>
              </a:rPr>
              <a:t>Customize this cover slide with your school name, presentation date, school logo, etc., as desired. </a:t>
            </a:r>
          </a:p>
          <a:p>
            <a:endParaRPr lang="en-US" dirty="0">
              <a:highlight>
                <a:srgbClr val="FFFF00"/>
              </a:highligh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0D3E9B-D2D9-D225-6189-18625F9A6027}"/>
              </a:ext>
            </a:extLst>
          </p:cNvPr>
          <p:cNvSpPr/>
          <p:nvPr/>
        </p:nvSpPr>
        <p:spPr>
          <a:xfrm>
            <a:off x="0" y="1500805"/>
            <a:ext cx="9130146" cy="385639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23559-304C-F765-7222-522252372EF2}"/>
              </a:ext>
            </a:extLst>
          </p:cNvPr>
          <p:cNvSpPr>
            <a:spLocks noGrp="1"/>
          </p:cNvSpPr>
          <p:nvPr>
            <p:ph type="title"/>
          </p:nvPr>
        </p:nvSpPr>
        <p:spPr>
          <a:xfrm>
            <a:off x="13854" y="374301"/>
            <a:ext cx="9130146" cy="1062644"/>
          </a:xfrm>
        </p:spPr>
        <p:txBody>
          <a:bodyPr vert="horz" lIns="91440" tIns="45720" rIns="91440" bIns="45720" rtlCol="0" anchor="b">
            <a:noAutofit/>
          </a:bodyPr>
          <a:lstStyle/>
          <a:p>
            <a:pPr algn="ctr" eaLnBrk="1" hangingPunct="1">
              <a:lnSpc>
                <a:spcPct val="90000"/>
              </a:lnSpc>
            </a:pPr>
            <a:r>
              <a:rPr lang="en-US" sz="4600" kern="1200" dirty="0">
                <a:solidFill>
                  <a:schemeClr val="tx1"/>
                </a:solidFill>
                <a:latin typeface="+mj-lt"/>
                <a:ea typeface="+mj-ea"/>
                <a:cs typeface="+mj-cs"/>
              </a:rPr>
              <a:t>Adolescent Overdose </a:t>
            </a:r>
            <a:r>
              <a:rPr lang="en-US" sz="4600" dirty="0"/>
              <a:t>De</a:t>
            </a:r>
            <a:r>
              <a:rPr lang="en-US" sz="4600" kern="1200" dirty="0">
                <a:solidFill>
                  <a:schemeClr val="tx1"/>
                </a:solidFill>
                <a:latin typeface="+mj-lt"/>
                <a:ea typeface="+mj-ea"/>
                <a:cs typeface="+mj-cs"/>
              </a:rPr>
              <a:t>aths are Increasing </a:t>
            </a:r>
          </a:p>
        </p:txBody>
      </p:sp>
      <p:sp>
        <p:nvSpPr>
          <p:cNvPr id="3" name="Content Placeholder 2">
            <a:extLst>
              <a:ext uri="{FF2B5EF4-FFF2-40B4-BE49-F238E27FC236}">
                <a16:creationId xmlns:a16="http://schemas.microsoft.com/office/drawing/2014/main" id="{DBA44945-5932-8660-4685-5632DAAE59B4}"/>
              </a:ext>
            </a:extLst>
          </p:cNvPr>
          <p:cNvSpPr>
            <a:spLocks noGrp="1"/>
          </p:cNvSpPr>
          <p:nvPr>
            <p:ph sz="half" idx="1"/>
          </p:nvPr>
        </p:nvSpPr>
        <p:spPr>
          <a:xfrm>
            <a:off x="2279738" y="2293941"/>
            <a:ext cx="6951944" cy="2986521"/>
          </a:xfrm>
        </p:spPr>
        <p:txBody>
          <a:bodyPr vert="horz" lIns="91440" tIns="45720" rIns="91440" bIns="45720" rtlCol="0">
            <a:normAutofit/>
          </a:bodyPr>
          <a:lstStyle/>
          <a:p>
            <a:pPr marL="0" indent="0">
              <a:buNone/>
            </a:pPr>
            <a:endParaRPr lang="en-US" sz="1800" dirty="0"/>
          </a:p>
          <a:p>
            <a:pPr marL="0" indent="0" eaLnBrk="1" hangingPunct="1">
              <a:lnSpc>
                <a:spcPct val="90000"/>
              </a:lnSpc>
              <a:buNone/>
            </a:pPr>
            <a:r>
              <a:rPr lang="en-US" sz="2400" b="1" dirty="0">
                <a:solidFill>
                  <a:srgbClr val="FF0000"/>
                </a:solidFill>
              </a:rPr>
              <a:t>109% </a:t>
            </a:r>
            <a:r>
              <a:rPr lang="en-US" sz="2400" dirty="0"/>
              <a:t>- median monthly overdose deaths</a:t>
            </a:r>
          </a:p>
          <a:p>
            <a:pPr marL="0" indent="0" eaLnBrk="1" hangingPunct="1">
              <a:lnSpc>
                <a:spcPct val="90000"/>
              </a:lnSpc>
              <a:buNone/>
            </a:pPr>
            <a:r>
              <a:rPr lang="en-US" sz="2400" b="1" dirty="0">
                <a:solidFill>
                  <a:srgbClr val="FF0000"/>
                </a:solidFill>
              </a:rPr>
              <a:t>182% </a:t>
            </a:r>
            <a:r>
              <a:rPr lang="en-US" sz="2400" dirty="0"/>
              <a:t>- deaths involving illicitly manufactured fentanyl (IMFs) </a:t>
            </a:r>
          </a:p>
          <a:p>
            <a:pPr marL="0" indent="0" eaLnBrk="1" hangingPunct="1">
              <a:lnSpc>
                <a:spcPct val="90000"/>
              </a:lnSpc>
              <a:buNone/>
            </a:pPr>
            <a:r>
              <a:rPr lang="en-US" sz="2400" b="1" dirty="0">
                <a:solidFill>
                  <a:srgbClr val="FF0000"/>
                </a:solidFill>
              </a:rPr>
              <a:t>90% </a:t>
            </a:r>
            <a:r>
              <a:rPr lang="en-US" sz="2400" dirty="0"/>
              <a:t>- deaths involving opioids </a:t>
            </a:r>
          </a:p>
          <a:p>
            <a:pPr marL="0" indent="0" eaLnBrk="1" hangingPunct="1">
              <a:lnSpc>
                <a:spcPct val="90000"/>
              </a:lnSpc>
              <a:buNone/>
            </a:pPr>
            <a:r>
              <a:rPr lang="en-US" sz="2400" b="1" dirty="0">
                <a:solidFill>
                  <a:srgbClr val="FF0000"/>
                </a:solidFill>
              </a:rPr>
              <a:t>84%</a:t>
            </a:r>
            <a:r>
              <a:rPr lang="en-US" sz="2400" dirty="0"/>
              <a:t> - deaths involving IMFs</a:t>
            </a:r>
          </a:p>
          <a:p>
            <a:pPr marL="0" indent="0" eaLnBrk="1" hangingPunct="1">
              <a:lnSpc>
                <a:spcPct val="90000"/>
              </a:lnSpc>
              <a:buNone/>
            </a:pPr>
            <a:r>
              <a:rPr lang="en-US" sz="2400" b="1" dirty="0">
                <a:solidFill>
                  <a:srgbClr val="FF0000"/>
                </a:solidFill>
              </a:rPr>
              <a:t>25% </a:t>
            </a:r>
            <a:r>
              <a:rPr lang="en-US" sz="2400" dirty="0"/>
              <a:t>- deaths where counterfeit pills were present</a:t>
            </a:r>
          </a:p>
        </p:txBody>
      </p:sp>
      <p:pic>
        <p:nvPicPr>
          <p:cNvPr id="6" name="Content Placeholder 5" descr="Upward trend with solid fill">
            <a:extLst>
              <a:ext uri="{FF2B5EF4-FFF2-40B4-BE49-F238E27FC236}">
                <a16:creationId xmlns:a16="http://schemas.microsoft.com/office/drawing/2014/main" id="{C0243F26-6DDE-583E-4414-3B855939F7DE}"/>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5122" y="2524771"/>
            <a:ext cx="2524860" cy="2524860"/>
          </a:xfrm>
          <a:prstGeom prst="rect">
            <a:avLst/>
          </a:prstGeom>
        </p:spPr>
      </p:pic>
      <p:sp>
        <p:nvSpPr>
          <p:cNvPr id="9" name="TextBox 8">
            <a:extLst>
              <a:ext uri="{FF2B5EF4-FFF2-40B4-BE49-F238E27FC236}">
                <a16:creationId xmlns:a16="http://schemas.microsoft.com/office/drawing/2014/main" id="{622A2EBF-14C8-901B-1D32-B42F64AA07FA}"/>
              </a:ext>
            </a:extLst>
          </p:cNvPr>
          <p:cNvSpPr txBox="1"/>
          <p:nvPr/>
        </p:nvSpPr>
        <p:spPr>
          <a:xfrm>
            <a:off x="288099" y="1725130"/>
            <a:ext cx="8943583" cy="1015663"/>
          </a:xfrm>
          <a:prstGeom prst="rect">
            <a:avLst/>
          </a:prstGeom>
          <a:noFill/>
        </p:spPr>
        <p:txBody>
          <a:bodyPr wrap="square" lIns="91440" tIns="45720" rIns="91440" bIns="45720" anchor="t">
            <a:spAutoFit/>
          </a:bodyPr>
          <a:lstStyle/>
          <a:p>
            <a:r>
              <a:rPr lang="en-US" sz="2300" b="1" dirty="0"/>
              <a:t>Overdose deaths have increased among adolescents aged 10-19:</a:t>
            </a:r>
          </a:p>
          <a:p>
            <a:pPr marL="0" indent="0">
              <a:buNone/>
            </a:pPr>
            <a:r>
              <a:rPr lang="en-US" sz="1400" dirty="0"/>
              <a:t>(July – December 2019 to July – December 2021)</a:t>
            </a:r>
            <a:endParaRPr lang="en-US" sz="1400" dirty="0">
              <a:ea typeface="Calibri"/>
              <a:cs typeface="Calibri"/>
            </a:endParaRPr>
          </a:p>
        </p:txBody>
      </p:sp>
      <p:sp>
        <p:nvSpPr>
          <p:cNvPr id="11" name="TextBox 10">
            <a:extLst>
              <a:ext uri="{FF2B5EF4-FFF2-40B4-BE49-F238E27FC236}">
                <a16:creationId xmlns:a16="http://schemas.microsoft.com/office/drawing/2014/main" id="{E93F125E-6E1F-C440-0E53-870ED0077229}"/>
              </a:ext>
            </a:extLst>
          </p:cNvPr>
          <p:cNvSpPr txBox="1"/>
          <p:nvPr/>
        </p:nvSpPr>
        <p:spPr>
          <a:xfrm>
            <a:off x="845506" y="5756937"/>
            <a:ext cx="7828767" cy="646331"/>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Overdose can happen to anyone! </a:t>
            </a:r>
            <a:r>
              <a:rPr lang="en-US" b="0" i="0" dirty="0">
                <a:solidFill>
                  <a:srgbClr val="000000"/>
                </a:solidFill>
                <a:effectLst/>
                <a:latin typeface="Open Sans" panose="020B0606030504020204" pitchFamily="34" charset="0"/>
              </a:rPr>
              <a:t>Only 35% of the young people who died had a known history of opioid use.</a:t>
            </a:r>
            <a:endParaRPr lang="en-US" dirty="0"/>
          </a:p>
        </p:txBody>
      </p:sp>
      <p:sp>
        <p:nvSpPr>
          <p:cNvPr id="5" name="TextBox 4">
            <a:extLst>
              <a:ext uri="{FF2B5EF4-FFF2-40B4-BE49-F238E27FC236}">
                <a16:creationId xmlns:a16="http://schemas.microsoft.com/office/drawing/2014/main" id="{FF0B7558-46A5-D879-BE26-A7B6A74FD851}"/>
              </a:ext>
            </a:extLst>
          </p:cNvPr>
          <p:cNvSpPr txBox="1"/>
          <p:nvPr/>
        </p:nvSpPr>
        <p:spPr>
          <a:xfrm>
            <a:off x="369637" y="5388858"/>
            <a:ext cx="8418579" cy="276999"/>
          </a:xfrm>
          <a:prstGeom prst="rect">
            <a:avLst/>
          </a:prstGeom>
          <a:noFill/>
        </p:spPr>
        <p:txBody>
          <a:bodyPr wrap="square" rtlCol="0">
            <a:spAutoFit/>
          </a:bodyPr>
          <a:lstStyle/>
          <a:p>
            <a:r>
              <a:rPr lang="en-US" sz="1200" dirty="0"/>
              <a:t>							(</a:t>
            </a:r>
            <a:r>
              <a:rPr lang="en-US" sz="1200" dirty="0" err="1"/>
              <a:t>Tainz</a:t>
            </a:r>
            <a:r>
              <a:rPr lang="en-US" sz="1200" dirty="0"/>
              <a:t>, et al, 2022)</a:t>
            </a:r>
          </a:p>
        </p:txBody>
      </p:sp>
    </p:spTree>
    <p:custDataLst>
      <p:tags r:id="rId1"/>
    </p:custDataLst>
    <p:extLst>
      <p:ext uri="{BB962C8B-B14F-4D97-AF65-F5344CB8AC3E}">
        <p14:creationId xmlns:p14="http://schemas.microsoft.com/office/powerpoint/2010/main" val="238740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9504-4A01-C257-79D4-9069121BC4DA}"/>
              </a:ext>
            </a:extLst>
          </p:cNvPr>
          <p:cNvSpPr>
            <a:spLocks noGrp="1"/>
          </p:cNvSpPr>
          <p:nvPr>
            <p:ph type="title"/>
          </p:nvPr>
        </p:nvSpPr>
        <p:spPr>
          <a:xfrm>
            <a:off x="457200" y="2857500"/>
            <a:ext cx="8229600" cy="1143000"/>
          </a:xfrm>
        </p:spPr>
        <p:txBody>
          <a:bodyPr>
            <a:noAutofit/>
          </a:bodyPr>
          <a:lstStyle/>
          <a:p>
            <a:pPr algn="ctr"/>
            <a:r>
              <a:rPr lang="en-US" sz="3600" dirty="0"/>
              <a:t>What is fentanyl?</a:t>
            </a:r>
          </a:p>
        </p:txBody>
      </p:sp>
    </p:spTree>
    <p:extLst>
      <p:ext uri="{BB962C8B-B14F-4D97-AF65-F5344CB8AC3E}">
        <p14:creationId xmlns:p14="http://schemas.microsoft.com/office/powerpoint/2010/main" val="279182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A0F6B-D43F-0ACE-A39D-E560B99A54B3}"/>
              </a:ext>
            </a:extLst>
          </p:cNvPr>
          <p:cNvSpPr>
            <a:spLocks noGrp="1" noRot="1" noMove="1" noResize="1" noEditPoints="1" noAdjustHandles="1" noChangeArrowheads="1" noChangeShapeType="1"/>
          </p:cNvSpPr>
          <p:nvPr>
            <p:ph sz="half" idx="1"/>
          </p:nvPr>
        </p:nvSpPr>
        <p:spPr>
          <a:xfrm>
            <a:off x="235527" y="2342050"/>
            <a:ext cx="8672945" cy="4308073"/>
          </a:xfrm>
        </p:spPr>
        <p:txBody>
          <a:bodyPr vert="horz" lIns="91440" tIns="45720" rIns="91440" bIns="45720" rtlCol="0" anchor="t">
            <a:normAutofit/>
          </a:bodyPr>
          <a:lstStyle/>
          <a:p>
            <a:r>
              <a:rPr lang="en-US" sz="2000" dirty="0"/>
              <a:t>One of the most common drugs involved in drug overdose deaths in the United States.</a:t>
            </a:r>
          </a:p>
          <a:p>
            <a:r>
              <a:rPr lang="en-US" sz="2000" dirty="0"/>
              <a:t>Can be prescribed but is also made illegally.</a:t>
            </a:r>
            <a:endParaRPr lang="en-US" sz="2000" dirty="0">
              <a:ea typeface="Calibri"/>
              <a:cs typeface="Calibri"/>
            </a:endParaRPr>
          </a:p>
          <a:p>
            <a:r>
              <a:rPr lang="en-US" sz="2000" dirty="0"/>
              <a:t>Inexpensive to manufacture.</a:t>
            </a:r>
            <a:endParaRPr lang="en-US" sz="2000" dirty="0">
              <a:ea typeface="Calibri"/>
              <a:cs typeface="Calibri"/>
            </a:endParaRPr>
          </a:p>
          <a:p>
            <a:r>
              <a:rPr lang="en-US" sz="2000" dirty="0"/>
              <a:t>Can be mixed with other drugs (i.e., heroin, cocaine, meth, pressed pills); a person may not know that it’s been added, leading them to underestimate how much opioids they are taking and increase chance of overdose. </a:t>
            </a:r>
          </a:p>
          <a:p>
            <a:r>
              <a:rPr lang="en-US" sz="2000" dirty="0"/>
              <a:t>It is almost impossible to know whether a drug contains fentanyl just by looking at it.</a:t>
            </a:r>
          </a:p>
          <a:p>
            <a:pPr lvl="1"/>
            <a:r>
              <a:rPr lang="en-US" sz="2000" dirty="0"/>
              <a:t>Test strips can help determine if fentanyl is present in a drug</a:t>
            </a:r>
            <a:r>
              <a:rPr lang="en-US" sz="2400" dirty="0"/>
              <a:t>.</a:t>
            </a:r>
          </a:p>
          <a:p>
            <a:pPr marL="342900" lvl="1" indent="0" algn="ctr">
              <a:buNone/>
            </a:pPr>
            <a:r>
              <a:rPr lang="en-US" sz="2400" b="1" dirty="0"/>
              <a:t>Naloxone can </a:t>
            </a:r>
            <a:r>
              <a:rPr lang="en-US" sz="2400" b="1" dirty="0">
                <a:solidFill>
                  <a:srgbClr val="FF0000"/>
                </a:solidFill>
              </a:rPr>
              <a:t>stop</a:t>
            </a:r>
            <a:r>
              <a:rPr lang="en-US" sz="2400" b="1" dirty="0"/>
              <a:t> a drug overdose from </a:t>
            </a:r>
            <a:r>
              <a:rPr lang="en-US" sz="2400" b="1" dirty="0" err="1"/>
              <a:t>opiods</a:t>
            </a:r>
            <a:r>
              <a:rPr lang="en-US" sz="2400" b="1" dirty="0"/>
              <a:t>, </a:t>
            </a:r>
          </a:p>
          <a:p>
            <a:pPr marL="342900" lvl="1" indent="0" algn="ctr">
              <a:buNone/>
            </a:pPr>
            <a:r>
              <a:rPr lang="en-US" sz="2400" b="1" dirty="0"/>
              <a:t>including fentanyl</a:t>
            </a:r>
            <a:endParaRPr lang="en-US" sz="1200" b="1" dirty="0"/>
          </a:p>
        </p:txBody>
      </p:sp>
      <p:pic>
        <p:nvPicPr>
          <p:cNvPr id="1026" name="Picture 2" descr="Fentanyl is a synthetic opioid that is 50 times stronger than heroin 100 times stronger than morphine">
            <a:extLst>
              <a:ext uri="{FF2B5EF4-FFF2-40B4-BE49-F238E27FC236}">
                <a16:creationId xmlns:a16="http://schemas.microsoft.com/office/drawing/2014/main" id="{FAFB470B-EBBD-0942-D9C0-54A14506E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3" t="12085" r="4379" b="12029"/>
          <a:stretch/>
        </p:blipFill>
        <p:spPr bwMode="auto">
          <a:xfrm>
            <a:off x="1964724" y="207876"/>
            <a:ext cx="5555192" cy="1639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79FB7B-773E-3C92-7CF5-2DB17E7A3F92}"/>
              </a:ext>
            </a:extLst>
          </p:cNvPr>
          <p:cNvSpPr txBox="1"/>
          <p:nvPr/>
        </p:nvSpPr>
        <p:spPr>
          <a:xfrm>
            <a:off x="4742320" y="6390861"/>
            <a:ext cx="3746988" cy="369332"/>
          </a:xfrm>
          <a:prstGeom prst="rect">
            <a:avLst/>
          </a:prstGeom>
          <a:noFill/>
        </p:spPr>
        <p:txBody>
          <a:bodyPr wrap="none" rtlCol="0">
            <a:spAutoFit/>
          </a:bodyPr>
          <a:lstStyle/>
          <a:p>
            <a:r>
              <a:rPr lang="en-US" dirty="0"/>
              <a:t>(CDC, 2022; 2023A; NIH/NIDA, 2021b)</a:t>
            </a:r>
          </a:p>
        </p:txBody>
      </p:sp>
    </p:spTree>
    <p:extLst>
      <p:ext uri="{BB962C8B-B14F-4D97-AF65-F5344CB8AC3E}">
        <p14:creationId xmlns:p14="http://schemas.microsoft.com/office/powerpoint/2010/main" val="106225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CDCEF4-1156-C83B-5539-50190ABF96E7}"/>
              </a:ext>
            </a:extLst>
          </p:cNvPr>
          <p:cNvSpPr>
            <a:spLocks noGrp="1" noRot="1" noMove="1" noResize="1" noEditPoints="1" noAdjustHandles="1" noChangeArrowheads="1" noChangeShapeType="1"/>
          </p:cNvSpPr>
          <p:nvPr/>
        </p:nvSpPr>
        <p:spPr>
          <a:xfrm>
            <a:off x="381000" y="1667631"/>
            <a:ext cx="3429624" cy="4764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Counterfeit pills:</a:t>
            </a:r>
          </a:p>
          <a:p>
            <a:pPr marL="285750" indent="-285750">
              <a:buFont typeface="Arial" panose="020B0604020202020204" pitchFamily="34" charset="0"/>
              <a:buChar char="•"/>
            </a:pPr>
            <a:r>
              <a:rPr lang="en-US" sz="2400" dirty="0">
                <a:solidFill>
                  <a:schemeClr val="tx1"/>
                </a:solidFill>
              </a:rPr>
              <a:t>Resemble prescription drugs </a:t>
            </a:r>
          </a:p>
          <a:p>
            <a:pPr marL="285750" indent="-285750">
              <a:buFont typeface="Arial" panose="020B0604020202020204" pitchFamily="34" charset="0"/>
              <a:buChar char="•"/>
            </a:pPr>
            <a:r>
              <a:rPr lang="en-US" sz="2400" dirty="0">
                <a:solidFill>
                  <a:schemeClr val="tx1"/>
                </a:solidFill>
              </a:rPr>
              <a:t>Have become more common</a:t>
            </a:r>
          </a:p>
          <a:p>
            <a:pPr marL="285750" indent="-285750">
              <a:buFont typeface="Arial" panose="020B0604020202020204" pitchFamily="34" charset="0"/>
              <a:buChar char="•"/>
            </a:pPr>
            <a:r>
              <a:rPr lang="en-US" sz="2400" dirty="0">
                <a:solidFill>
                  <a:schemeClr val="tx1"/>
                </a:solidFill>
              </a:rPr>
              <a:t>Have increased fatal overdose risk among teens</a:t>
            </a:r>
          </a:p>
          <a:p>
            <a:pPr marL="285750" indent="-285750">
              <a:buFont typeface="Arial" panose="020B0604020202020204" pitchFamily="34" charset="0"/>
              <a:buChar char="•"/>
            </a:pPr>
            <a:r>
              <a:rPr lang="en-US" sz="2400" dirty="0">
                <a:solidFill>
                  <a:schemeClr val="tx1"/>
                </a:solidFill>
              </a:rPr>
              <a:t>Are easy to buy online</a:t>
            </a:r>
          </a:p>
          <a:p>
            <a:pPr marL="285750" indent="-285750">
              <a:buFont typeface="Arial" panose="020B0604020202020204" pitchFamily="34" charset="0"/>
              <a:buChar char="•"/>
            </a:pPr>
            <a:r>
              <a:rPr lang="en-US" sz="2400" dirty="0">
                <a:solidFill>
                  <a:schemeClr val="tx1"/>
                </a:solidFill>
              </a:rPr>
              <a:t>Were involved in nearly 25% of overdose deaths from 2019 to 2021</a:t>
            </a:r>
          </a:p>
          <a:p>
            <a:r>
              <a:rPr lang="en-US" sz="1200" dirty="0">
                <a:solidFill>
                  <a:schemeClr val="tx1"/>
                </a:solidFill>
                <a:effectLst/>
              </a:rPr>
              <a:t>(CDC, 2023)</a:t>
            </a:r>
            <a:endParaRPr lang="en-US" sz="1200" dirty="0">
              <a:solidFill>
                <a:srgbClr val="FF0000"/>
              </a:solidFill>
              <a:effectLst/>
            </a:endParaRPr>
          </a:p>
        </p:txBody>
      </p:sp>
      <p:sp>
        <p:nvSpPr>
          <p:cNvPr id="5" name="Title 4">
            <a:extLst>
              <a:ext uri="{FF2B5EF4-FFF2-40B4-BE49-F238E27FC236}">
                <a16:creationId xmlns:a16="http://schemas.microsoft.com/office/drawing/2014/main" id="{19904336-88AF-67D8-34AF-61268B644328}"/>
              </a:ext>
            </a:extLst>
          </p:cNvPr>
          <p:cNvSpPr>
            <a:spLocks noGrp="1"/>
          </p:cNvSpPr>
          <p:nvPr>
            <p:ph type="title"/>
          </p:nvPr>
        </p:nvSpPr>
        <p:spPr>
          <a:xfrm>
            <a:off x="381000" y="249152"/>
            <a:ext cx="8229600" cy="1143000"/>
          </a:xfrm>
        </p:spPr>
        <p:txBody>
          <a:bodyPr>
            <a:normAutofit fontScale="90000"/>
          </a:bodyPr>
          <a:lstStyle/>
          <a:p>
            <a:r>
              <a:rPr lang="en-US" sz="4000" dirty="0"/>
              <a:t>Fentanyl mixed into other drugs is a driver of teen overdose deaths</a:t>
            </a:r>
            <a:endParaRPr lang="en-US" sz="3600" dirty="0"/>
          </a:p>
        </p:txBody>
      </p:sp>
      <p:pic>
        <p:nvPicPr>
          <p:cNvPr id="6" name="Picture 5" descr="Person holding credit card using laptop">
            <a:extLst>
              <a:ext uri="{FF2B5EF4-FFF2-40B4-BE49-F238E27FC236}">
                <a16:creationId xmlns:a16="http://schemas.microsoft.com/office/drawing/2014/main" id="{879C5F13-0A98-74BB-AF1D-115B9E565975}"/>
              </a:ext>
            </a:extLst>
          </p:cNvPr>
          <p:cNvPicPr>
            <a:picLocks noChangeAspect="1"/>
          </p:cNvPicPr>
          <p:nvPr/>
        </p:nvPicPr>
        <p:blipFill rotWithShape="1">
          <a:blip r:embed="rId4">
            <a:extLst>
              <a:ext uri="{28A0092B-C50C-407E-A947-70E740481C1C}">
                <a14:useLocalDpi xmlns:a14="http://schemas.microsoft.com/office/drawing/2010/main" val="0"/>
              </a:ext>
            </a:extLst>
          </a:blip>
          <a:srcRect l="11803" b="10103"/>
          <a:stretch/>
        </p:blipFill>
        <p:spPr>
          <a:xfrm>
            <a:off x="3881803" y="2204355"/>
            <a:ext cx="5104191" cy="3468415"/>
          </a:xfrm>
          <a:prstGeom prst="rect">
            <a:avLst/>
          </a:prstGeom>
        </p:spPr>
      </p:pic>
      <p:sp>
        <p:nvSpPr>
          <p:cNvPr id="4" name="TextBox 3">
            <a:extLst>
              <a:ext uri="{FF2B5EF4-FFF2-40B4-BE49-F238E27FC236}">
                <a16:creationId xmlns:a16="http://schemas.microsoft.com/office/drawing/2014/main" id="{5B73CDDE-0E38-AFC6-69A9-664E693A5362}"/>
              </a:ext>
            </a:extLst>
          </p:cNvPr>
          <p:cNvSpPr txBox="1">
            <a:spLocks noGrp="1" noRot="1" noMove="1" noResize="1" noEditPoints="1" noAdjustHandles="1" noChangeArrowheads="1" noChangeShapeType="1"/>
          </p:cNvSpPr>
          <p:nvPr/>
        </p:nvSpPr>
        <p:spPr>
          <a:xfrm>
            <a:off x="3915555" y="5672770"/>
            <a:ext cx="5104191" cy="276999"/>
          </a:xfrm>
          <a:prstGeom prst="rect">
            <a:avLst/>
          </a:prstGeom>
          <a:noFill/>
        </p:spPr>
        <p:txBody>
          <a:bodyPr wrap="square" rtlCol="0">
            <a:spAutoFit/>
          </a:bodyPr>
          <a:lstStyle/>
          <a:p>
            <a:r>
              <a:rPr lang="en-US" sz="1200" dirty="0"/>
              <a:t>Retrieved from </a:t>
            </a:r>
            <a:r>
              <a:rPr lang="en-US" sz="1200" dirty="0">
                <a:hlinkClick r:id="rId5"/>
              </a:rPr>
              <a:t>Flipboard.com</a:t>
            </a:r>
            <a:endParaRPr lang="en-US" sz="1200" dirty="0"/>
          </a:p>
        </p:txBody>
      </p:sp>
    </p:spTree>
    <p:custDataLst>
      <p:tags r:id="rId1"/>
    </p:custDataLst>
    <p:extLst>
      <p:ext uri="{BB962C8B-B14F-4D97-AF65-F5344CB8AC3E}">
        <p14:creationId xmlns:p14="http://schemas.microsoft.com/office/powerpoint/2010/main" val="405707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98601824-7D25-14EA-E056-9F5AB4536922}"/>
              </a:ext>
            </a:extLst>
          </p:cNvPr>
          <p:cNvSpPr txBox="1">
            <a:spLocks noChangeArrowheads="1"/>
          </p:cNvSpPr>
          <p:nvPr/>
        </p:nvSpPr>
        <p:spPr bwMode="auto">
          <a:xfrm>
            <a:off x="464126" y="866421"/>
            <a:ext cx="82157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Too much of any opioid, </a:t>
            </a:r>
            <a:r>
              <a:rPr kumimoji="0" lang="en-US" alt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including prescription opioids or illicitly manufactured opioids</a:t>
            </a: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 leads to </a:t>
            </a: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ＭＳ Ｐゴシック"/>
                <a:cs typeface="+mn-cs"/>
              </a:rPr>
              <a:t>s</a:t>
            </a:r>
            <a:r>
              <a:rPr kumimoji="0" lang="en-US" sz="2400" b="0" i="0" u="none" strike="noStrike" kern="1200" cap="none" spc="0" normalizeH="0" baseline="0" noProof="0" dirty="0">
                <a:ln>
                  <a:noFill/>
                </a:ln>
                <a:solidFill>
                  <a:prstClr val="black"/>
                </a:solidFill>
                <a:effectLst/>
                <a:uLnTx/>
                <a:uFillTx/>
                <a:latin typeface="Calibri Light" panose="020F0302020204030204"/>
                <a:ea typeface="ＭＳ Ｐゴシック"/>
                <a:cs typeface="+mn-cs"/>
              </a:rPr>
              <a:t>lowed breathing, resulting in too little oxygen reaching the brain—known as </a:t>
            </a:r>
            <a:r>
              <a:rPr kumimoji="0" lang="en-US" sz="2400" b="0" i="1" u="none" strike="noStrike" kern="1200" cap="none" spc="0" normalizeH="0" baseline="0" noProof="0" dirty="0">
                <a:ln>
                  <a:noFill/>
                </a:ln>
                <a:solidFill>
                  <a:prstClr val="black"/>
                </a:solidFill>
                <a:effectLst/>
                <a:uLnTx/>
                <a:uFillTx/>
                <a:latin typeface="Calibri Light" panose="020F0302020204030204"/>
                <a:ea typeface="ＭＳ Ｐゴシック"/>
                <a:cs typeface="+mn-cs"/>
              </a:rPr>
              <a:t>hypoxia</a:t>
            </a:r>
            <a:r>
              <a:rPr kumimoji="0" lang="en-US" sz="2400" b="0" i="0" u="none" strike="noStrike" kern="1200" cap="none" spc="0" normalizeH="0" baseline="0" noProof="0" dirty="0">
                <a:ln>
                  <a:noFill/>
                </a:ln>
                <a:solidFill>
                  <a:prstClr val="black"/>
                </a:solidFill>
                <a:effectLst/>
                <a:uLnTx/>
                <a:uFillTx/>
                <a:latin typeface="Calibri Light" panose="020F0302020204030204"/>
                <a:ea typeface="ＭＳ Ｐゴシック"/>
                <a:cs typeface="+mn-cs"/>
              </a:rPr>
              <a:t>.</a:t>
            </a:r>
          </a:p>
        </p:txBody>
      </p:sp>
      <p:sp>
        <p:nvSpPr>
          <p:cNvPr id="4" name="Oval 3">
            <a:extLst>
              <a:ext uri="{FF2B5EF4-FFF2-40B4-BE49-F238E27FC236}">
                <a16:creationId xmlns:a16="http://schemas.microsoft.com/office/drawing/2014/main" id="{340C82E3-51E6-7495-637D-FFD6D5114206}"/>
              </a:ext>
            </a:extLst>
          </p:cNvPr>
          <p:cNvSpPr>
            <a:spLocks noGrp="1" noRot="1" noMove="1" noResize="1" noEditPoints="1" noAdjustHandles="1" noChangeArrowheads="1" noChangeShapeType="1"/>
          </p:cNvSpPr>
          <p:nvPr/>
        </p:nvSpPr>
        <p:spPr>
          <a:xfrm>
            <a:off x="220398" y="3646182"/>
            <a:ext cx="8733537" cy="173684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Neue Medium"/>
                <a:ea typeface="ＭＳ Ｐゴシック"/>
                <a:cs typeface="+mn-cs"/>
              </a:rPr>
              <a:t>Hypoxia can lead to coma, permanent brain damage, or death.</a:t>
            </a:r>
          </a:p>
        </p:txBody>
      </p:sp>
      <p:sp>
        <p:nvSpPr>
          <p:cNvPr id="3" name="TextBox 2">
            <a:extLst>
              <a:ext uri="{FF2B5EF4-FFF2-40B4-BE49-F238E27FC236}">
                <a16:creationId xmlns:a16="http://schemas.microsoft.com/office/drawing/2014/main" id="{B6837BE8-299E-4FF5-78E8-53D2B698F2AD}"/>
              </a:ext>
            </a:extLst>
          </p:cNvPr>
          <p:cNvSpPr txBox="1"/>
          <p:nvPr/>
        </p:nvSpPr>
        <p:spPr>
          <a:xfrm>
            <a:off x="4104861" y="6172200"/>
            <a:ext cx="986680" cy="276999"/>
          </a:xfrm>
          <a:prstGeom prst="rect">
            <a:avLst/>
          </a:prstGeom>
          <a:noFill/>
        </p:spPr>
        <p:txBody>
          <a:bodyPr wrap="none" rtlCol="0">
            <a:spAutoFit/>
          </a:bodyPr>
          <a:lstStyle/>
          <a:p>
            <a:r>
              <a:rPr lang="en-US" sz="1200" dirty="0"/>
              <a:t>(NIDA, 2022)</a:t>
            </a:r>
          </a:p>
        </p:txBody>
      </p:sp>
    </p:spTree>
    <p:custDataLst>
      <p:tags r:id="rId1"/>
    </p:custDataLst>
    <p:extLst>
      <p:ext uri="{BB962C8B-B14F-4D97-AF65-F5344CB8AC3E}">
        <p14:creationId xmlns:p14="http://schemas.microsoft.com/office/powerpoint/2010/main" val="82286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5E29C79F-3B22-6D8E-4CA2-AB4C641747C7}"/>
              </a:ext>
            </a:extLst>
          </p:cNvPr>
          <p:cNvSpPr>
            <a:spLocks noGrp="1" noRot="1" noMove="1" noResize="1" noEditPoints="1" noAdjustHandles="1" noChangeArrowheads="1" noChangeShapeType="1"/>
          </p:cNvSpPr>
          <p:nvPr>
            <p:ph type="title"/>
          </p:nvPr>
        </p:nvSpPr>
        <p:spPr>
          <a:xfrm>
            <a:off x="1143000" y="2327189"/>
            <a:ext cx="6858000" cy="2203622"/>
          </a:xfrm>
        </p:spPr>
        <p:txBody>
          <a:bodyPr wrap="square" anchor="ctr">
            <a:noAutofit/>
          </a:bodyPr>
          <a:lstStyle/>
          <a:p>
            <a:pPr marL="0" indent="0" eaLnBrk="1" hangingPunct="1">
              <a:lnSpc>
                <a:spcPct val="90000"/>
              </a:lnSpc>
              <a:buFont typeface="Arial" panose="020B0604020202020204" pitchFamily="34" charset="0"/>
              <a:buNone/>
            </a:pPr>
            <a:r>
              <a:rPr lang="en-US" altLang="en-US" sz="3600" dirty="0"/>
              <a:t>What can our community do to prevent drug overdose in teens?</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a:extLst>
              <a:ext uri="{FF2B5EF4-FFF2-40B4-BE49-F238E27FC236}">
                <a16:creationId xmlns:a16="http://schemas.microsoft.com/office/drawing/2014/main" id="{A15D75DE-DFB2-A8E0-C070-7E037B39EC84}"/>
              </a:ext>
            </a:extLst>
          </p:cNvPr>
          <p:cNvSpPr>
            <a:spLocks noGrp="1"/>
          </p:cNvSpPr>
          <p:nvPr>
            <p:ph type="title"/>
          </p:nvPr>
        </p:nvSpPr>
        <p:spPr>
          <a:xfrm>
            <a:off x="432487" y="-110137"/>
            <a:ext cx="8237788" cy="1677988"/>
          </a:xfrm>
        </p:spPr>
        <p:txBody>
          <a:bodyPr>
            <a:normAutofit/>
          </a:bodyPr>
          <a:lstStyle/>
          <a:p>
            <a:pPr algn="ctr" eaLnBrk="1" hangingPunct="1">
              <a:lnSpc>
                <a:spcPct val="90000"/>
              </a:lnSpc>
            </a:pPr>
            <a:r>
              <a:rPr lang="en-US" altLang="en-US" sz="3600" dirty="0"/>
              <a:t>What Is an Opioid Overdose?</a:t>
            </a:r>
          </a:p>
        </p:txBody>
      </p:sp>
      <p:graphicFrame>
        <p:nvGraphicFramePr>
          <p:cNvPr id="2" name="Diagram 1">
            <a:extLst>
              <a:ext uri="{FF2B5EF4-FFF2-40B4-BE49-F238E27FC236}">
                <a16:creationId xmlns:a16="http://schemas.microsoft.com/office/drawing/2014/main" id="{498245AC-4F68-7BEE-3146-96E199B42136}"/>
              </a:ext>
            </a:extLst>
          </p:cNvPr>
          <p:cNvGraphicFramePr>
            <a:graphicFrameLocks noGrp="1" noDrilldown="1" noMove="1" noResize="1"/>
          </p:cNvGraphicFramePr>
          <p:nvPr>
            <p:extLst>
              <p:ext uri="{D42A27DB-BD31-4B8C-83A1-F6EECF244321}">
                <p14:modId xmlns:p14="http://schemas.microsoft.com/office/powerpoint/2010/main" val="1458770669"/>
              </p:ext>
            </p:extLst>
          </p:nvPr>
        </p:nvGraphicFramePr>
        <p:xfrm>
          <a:off x="3641454" y="1218434"/>
          <a:ext cx="6458041" cy="5460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Ambulance | Free Stock Photo | An ambulance parked on the grass | # 12828">
            <a:extLst>
              <a:ext uri="{FF2B5EF4-FFF2-40B4-BE49-F238E27FC236}">
                <a16:creationId xmlns:a16="http://schemas.microsoft.com/office/drawing/2014/main" id="{F94E989D-BE4A-E1FD-7DC4-4F2018D953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053" y="1547320"/>
            <a:ext cx="4049471" cy="3237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DD0438-6D29-15AF-A980-812696B28345}"/>
              </a:ext>
            </a:extLst>
          </p:cNvPr>
          <p:cNvSpPr txBox="1"/>
          <p:nvPr/>
        </p:nvSpPr>
        <p:spPr>
          <a:xfrm>
            <a:off x="516835" y="6309939"/>
            <a:ext cx="1353769" cy="276999"/>
          </a:xfrm>
          <a:prstGeom prst="rect">
            <a:avLst/>
          </a:prstGeom>
          <a:noFill/>
        </p:spPr>
        <p:txBody>
          <a:bodyPr wrap="none" rtlCol="0">
            <a:spAutoFit/>
          </a:bodyPr>
          <a:lstStyle/>
          <a:p>
            <a:r>
              <a:rPr lang="en-US" sz="1200" dirty="0"/>
              <a:t>(NIH/NIDA, 2021a)</a:t>
            </a:r>
          </a:p>
        </p:txBody>
      </p:sp>
    </p:spTree>
    <p:custDataLst>
      <p:tags r:id="rId1"/>
    </p:custDataLst>
    <p:extLst>
      <p:ext uri="{BB962C8B-B14F-4D97-AF65-F5344CB8AC3E}">
        <p14:creationId xmlns:p14="http://schemas.microsoft.com/office/powerpoint/2010/main" val="45942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FA1B0C1-3F90-0DDE-FF3F-4E9845424E0A}"/>
              </a:ext>
            </a:extLst>
          </p:cNvPr>
          <p:cNvSpPr>
            <a:spLocks noGrp="1" noRot="1" noMove="1" noResize="1" noEditPoints="1" noAdjustHandles="1" noChangeArrowheads="1" noChangeShapeType="1"/>
          </p:cNvSpPr>
          <p:nvPr/>
        </p:nvSpPr>
        <p:spPr bwMode="auto">
          <a:xfrm>
            <a:off x="222423" y="191038"/>
            <a:ext cx="8716994"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600" dirty="0">
                <a:latin typeface="+mj-lt"/>
                <a:ea typeface="+mj-ea"/>
                <a:cs typeface="+mj-cs"/>
              </a:rPr>
              <a:t>Recognize the Difference: Opioid Intoxication vs. Opioid Overdose  </a:t>
            </a:r>
          </a:p>
        </p:txBody>
      </p:sp>
      <p:graphicFrame>
        <p:nvGraphicFramePr>
          <p:cNvPr id="5" name="Table 4">
            <a:extLst>
              <a:ext uri="{FF2B5EF4-FFF2-40B4-BE49-F238E27FC236}">
                <a16:creationId xmlns:a16="http://schemas.microsoft.com/office/drawing/2014/main" id="{A6F1F227-70A9-5EDA-1697-776844DBE047}"/>
              </a:ext>
            </a:extLst>
          </p:cNvPr>
          <p:cNvGraphicFramePr>
            <a:graphicFrameLocks noGrp="1"/>
          </p:cNvGraphicFramePr>
          <p:nvPr>
            <p:extLst>
              <p:ext uri="{D42A27DB-BD31-4B8C-83A1-F6EECF244321}">
                <p14:modId xmlns:p14="http://schemas.microsoft.com/office/powerpoint/2010/main" val="282073947"/>
              </p:ext>
            </p:extLst>
          </p:nvPr>
        </p:nvGraphicFramePr>
        <p:xfrm>
          <a:off x="865666" y="2358315"/>
          <a:ext cx="7412668" cy="3937138"/>
        </p:xfrm>
        <a:graphic>
          <a:graphicData uri="http://schemas.openxmlformats.org/drawingml/2006/table">
            <a:tbl>
              <a:tblPr firstRow="1" firstCol="1" bandRow="1">
                <a:tableStyleId>{5C22544A-7EE6-4342-B048-85BDC9FD1C3A}</a:tableStyleId>
              </a:tblPr>
              <a:tblGrid>
                <a:gridCol w="3706334">
                  <a:extLst>
                    <a:ext uri="{9D8B030D-6E8A-4147-A177-3AD203B41FA5}">
                      <a16:colId xmlns:a16="http://schemas.microsoft.com/office/drawing/2014/main" val="3916736239"/>
                    </a:ext>
                  </a:extLst>
                </a:gridCol>
                <a:gridCol w="3706334">
                  <a:extLst>
                    <a:ext uri="{9D8B030D-6E8A-4147-A177-3AD203B41FA5}">
                      <a16:colId xmlns:a16="http://schemas.microsoft.com/office/drawing/2014/main" val="3448387579"/>
                    </a:ext>
                  </a:extLst>
                </a:gridCol>
              </a:tblGrid>
              <a:tr h="379318">
                <a:tc>
                  <a:txBody>
                    <a:bodyPr/>
                    <a:lstStyle/>
                    <a:p>
                      <a:pPr marL="342900" marR="0" algn="ctr">
                        <a:lnSpc>
                          <a:spcPct val="107000"/>
                        </a:lnSpc>
                        <a:spcBef>
                          <a:spcPts val="0"/>
                        </a:spcBef>
                        <a:spcAft>
                          <a:spcPts val="800"/>
                        </a:spcAft>
                      </a:pPr>
                      <a:r>
                        <a:rPr lang="en-US" sz="1800" dirty="0">
                          <a:effectLst/>
                        </a:rPr>
                        <a:t>Opioid Intoxication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algn="ctr">
                        <a:lnSpc>
                          <a:spcPct val="107000"/>
                        </a:lnSpc>
                        <a:spcBef>
                          <a:spcPts val="0"/>
                        </a:spcBef>
                        <a:spcAft>
                          <a:spcPts val="800"/>
                        </a:spcAft>
                      </a:pPr>
                      <a:r>
                        <a:rPr lang="en-US" sz="1800">
                          <a:effectLst/>
                        </a:rPr>
                        <a:t>Opioid Overdose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0530248"/>
                  </a:ext>
                </a:extLst>
              </a:tr>
              <a:tr h="379318">
                <a:tc>
                  <a:txBody>
                    <a:bodyPr/>
                    <a:lstStyle/>
                    <a:p>
                      <a:pPr marL="349250" marR="0">
                        <a:lnSpc>
                          <a:spcPct val="107000"/>
                        </a:lnSpc>
                        <a:spcBef>
                          <a:spcPts val="0"/>
                        </a:spcBef>
                        <a:spcAft>
                          <a:spcPts val="800"/>
                        </a:spcAft>
                      </a:pPr>
                      <a:r>
                        <a:rPr lang="en-US" sz="1800">
                          <a:effectLst/>
                        </a:rPr>
                        <a:t>Relaxed muscles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a:lnSpc>
                          <a:spcPct val="107000"/>
                        </a:lnSpc>
                        <a:spcBef>
                          <a:spcPts val="0"/>
                        </a:spcBef>
                        <a:spcAft>
                          <a:spcPts val="800"/>
                        </a:spcAft>
                      </a:pPr>
                      <a:r>
                        <a:rPr lang="en-US" sz="1800">
                          <a:effectLst/>
                        </a:rPr>
                        <a:t>Pale, clammy skin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8521931"/>
                  </a:ext>
                </a:extLst>
              </a:tr>
              <a:tr h="776196">
                <a:tc>
                  <a:txBody>
                    <a:bodyPr/>
                    <a:lstStyle/>
                    <a:p>
                      <a:pPr marL="342900" marR="0">
                        <a:lnSpc>
                          <a:spcPct val="107000"/>
                        </a:lnSpc>
                        <a:spcBef>
                          <a:spcPts val="0"/>
                        </a:spcBef>
                        <a:spcAft>
                          <a:spcPts val="800"/>
                        </a:spcAft>
                      </a:pPr>
                      <a:r>
                        <a:rPr lang="en-US" sz="1800">
                          <a:effectLst/>
                        </a:rPr>
                        <a:t>Slowed or slurred speech,  slowed or shallow breathing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a:lnSpc>
                          <a:spcPct val="107000"/>
                        </a:lnSpc>
                        <a:spcBef>
                          <a:spcPts val="0"/>
                        </a:spcBef>
                        <a:spcAft>
                          <a:spcPts val="800"/>
                        </a:spcAft>
                      </a:pPr>
                      <a:r>
                        <a:rPr lang="en-US" sz="1800">
                          <a:effectLst/>
                        </a:rPr>
                        <a:t>Speech infrequent, not breathing, very shallow breathing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479023"/>
                  </a:ext>
                </a:extLst>
              </a:tr>
              <a:tr h="379318">
                <a:tc>
                  <a:txBody>
                    <a:bodyPr/>
                    <a:lstStyle/>
                    <a:p>
                      <a:pPr marL="342900" marR="0">
                        <a:lnSpc>
                          <a:spcPct val="107000"/>
                        </a:lnSpc>
                        <a:spcBef>
                          <a:spcPts val="0"/>
                        </a:spcBef>
                        <a:spcAft>
                          <a:spcPts val="800"/>
                        </a:spcAft>
                      </a:pPr>
                      <a:r>
                        <a:rPr lang="en-US" sz="1800">
                          <a:effectLst/>
                        </a:rPr>
                        <a:t>Appears sleepy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a:lnSpc>
                          <a:spcPct val="107000"/>
                        </a:lnSpc>
                        <a:spcBef>
                          <a:spcPts val="0"/>
                        </a:spcBef>
                        <a:spcAft>
                          <a:spcPts val="800"/>
                        </a:spcAft>
                      </a:pPr>
                      <a:r>
                        <a:rPr lang="en-US" sz="1800">
                          <a:effectLst/>
                        </a:rPr>
                        <a:t>Deep snorting or gurgling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200659"/>
                  </a:ext>
                </a:extLst>
              </a:tr>
              <a:tr h="776196">
                <a:tc>
                  <a:txBody>
                    <a:bodyPr/>
                    <a:lstStyle/>
                    <a:p>
                      <a:pPr marL="342900" marR="0">
                        <a:lnSpc>
                          <a:spcPct val="107000"/>
                        </a:lnSpc>
                        <a:spcBef>
                          <a:spcPts val="0"/>
                        </a:spcBef>
                        <a:spcAft>
                          <a:spcPts val="800"/>
                        </a:spcAft>
                      </a:pPr>
                      <a:r>
                        <a:rPr lang="en-US" sz="1800" dirty="0">
                          <a:effectLst/>
                        </a:rPr>
                        <a:t>Responds to stimuli (shaking, sternal rub)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a:lnSpc>
                          <a:spcPct val="107000"/>
                        </a:lnSpc>
                        <a:spcBef>
                          <a:spcPts val="0"/>
                        </a:spcBef>
                        <a:spcAft>
                          <a:spcPts val="800"/>
                        </a:spcAft>
                      </a:pPr>
                      <a:r>
                        <a:rPr lang="en-US" sz="1800">
                          <a:effectLst/>
                        </a:rPr>
                        <a:t>Unconscious and unresponsive to stimuli (calling name, shaking, sternal rub); limp body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023100"/>
                  </a:ext>
                </a:extLst>
              </a:tr>
              <a:tr h="379318">
                <a:tc>
                  <a:txBody>
                    <a:bodyPr/>
                    <a:lstStyle/>
                    <a:p>
                      <a:pPr marL="342900" marR="0">
                        <a:lnSpc>
                          <a:spcPct val="107000"/>
                        </a:lnSpc>
                        <a:spcBef>
                          <a:spcPts val="0"/>
                        </a:spcBef>
                        <a:spcAft>
                          <a:spcPts val="800"/>
                        </a:spcAft>
                      </a:pPr>
                      <a:r>
                        <a:rPr lang="en-US" sz="1800">
                          <a:effectLst/>
                        </a:rPr>
                        <a:t>Normal heart rate/pulse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a:lnSpc>
                          <a:spcPct val="107000"/>
                        </a:lnSpc>
                        <a:spcBef>
                          <a:spcPts val="0"/>
                        </a:spcBef>
                        <a:spcAft>
                          <a:spcPts val="800"/>
                        </a:spcAft>
                      </a:pPr>
                      <a:r>
                        <a:rPr lang="en-US" sz="1800">
                          <a:effectLst/>
                        </a:rPr>
                        <a:t>Slowed heart rate/pulse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6158115"/>
                  </a:ext>
                </a:extLst>
              </a:tr>
              <a:tr h="776196">
                <a:tc>
                  <a:txBody>
                    <a:bodyPr/>
                    <a:lstStyle/>
                    <a:p>
                      <a:pPr marL="342900" marR="0">
                        <a:lnSpc>
                          <a:spcPct val="107000"/>
                        </a:lnSpc>
                        <a:spcBef>
                          <a:spcPts val="0"/>
                        </a:spcBef>
                        <a:spcAft>
                          <a:spcPts val="800"/>
                        </a:spcAft>
                      </a:pPr>
                      <a:r>
                        <a:rPr lang="en-US" sz="1800">
                          <a:effectLst/>
                        </a:rPr>
                        <a:t>Normal skin color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a:lnSpc>
                          <a:spcPct val="107000"/>
                        </a:lnSpc>
                        <a:spcBef>
                          <a:spcPts val="0"/>
                        </a:spcBef>
                        <a:spcAft>
                          <a:spcPts val="800"/>
                        </a:spcAft>
                      </a:pPr>
                      <a:r>
                        <a:rPr lang="en-US" sz="1800" dirty="0">
                          <a:effectLst/>
                        </a:rPr>
                        <a:t>Cyanotic skin coloration (blue lips, fingertips)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094340"/>
                  </a:ext>
                </a:extLst>
              </a:tr>
            </a:tbl>
          </a:graphicData>
        </a:graphic>
      </p:graphicFrame>
      <p:pic>
        <p:nvPicPr>
          <p:cNvPr id="7" name="Graphic 6" descr="Ambulance outline">
            <a:extLst>
              <a:ext uri="{FF2B5EF4-FFF2-40B4-BE49-F238E27FC236}">
                <a16:creationId xmlns:a16="http://schemas.microsoft.com/office/drawing/2014/main" id="{239CFC51-F21B-B122-B06C-DCBC677D8C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6326" y="1607543"/>
            <a:ext cx="914400" cy="914400"/>
          </a:xfrm>
          <a:prstGeom prst="rect">
            <a:avLst/>
          </a:prstGeom>
        </p:spPr>
      </p:pic>
      <p:sp>
        <p:nvSpPr>
          <p:cNvPr id="8" name="TextBox 7">
            <a:extLst>
              <a:ext uri="{FF2B5EF4-FFF2-40B4-BE49-F238E27FC236}">
                <a16:creationId xmlns:a16="http://schemas.microsoft.com/office/drawing/2014/main" id="{FA5D2E78-2189-8698-9D0E-F06FE5A498A3}"/>
              </a:ext>
            </a:extLst>
          </p:cNvPr>
          <p:cNvSpPr txBox="1"/>
          <p:nvPr/>
        </p:nvSpPr>
        <p:spPr>
          <a:xfrm>
            <a:off x="4927087" y="1309506"/>
            <a:ext cx="3243262" cy="461665"/>
          </a:xfrm>
          <a:prstGeom prst="rect">
            <a:avLst/>
          </a:prstGeom>
          <a:noFill/>
        </p:spPr>
        <p:txBody>
          <a:bodyPr wrap="square" rtlCol="0">
            <a:spAutoFit/>
          </a:bodyPr>
          <a:lstStyle/>
          <a:p>
            <a:r>
              <a:rPr lang="en-US" sz="2400" b="1" dirty="0">
                <a:solidFill>
                  <a:srgbClr val="FF0000"/>
                </a:solidFill>
              </a:rPr>
              <a:t>Call 911 immediately!</a:t>
            </a:r>
          </a:p>
        </p:txBody>
      </p:sp>
      <p:cxnSp>
        <p:nvCxnSpPr>
          <p:cNvPr id="10" name="Straight Arrow Connector 9">
            <a:extLst>
              <a:ext uri="{FF2B5EF4-FFF2-40B4-BE49-F238E27FC236}">
                <a16:creationId xmlns:a16="http://schemas.microsoft.com/office/drawing/2014/main" id="{7C21DF9C-7CDE-5A38-BC9B-5BFBE262AF46}"/>
              </a:ext>
            </a:extLst>
          </p:cNvPr>
          <p:cNvCxnSpPr>
            <a:cxnSpLocks/>
          </p:cNvCxnSpPr>
          <p:nvPr/>
        </p:nvCxnSpPr>
        <p:spPr>
          <a:xfrm flipV="1">
            <a:off x="6548718" y="1856096"/>
            <a:ext cx="0" cy="502219"/>
          </a:xfrm>
          <a:prstGeom prst="straightConnector1">
            <a:avLst/>
          </a:prstGeom>
          <a:ln w="66675">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5309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B5D6A71-681F-4892-EF6F-D59B124DB9F3}"/>
              </a:ext>
            </a:extLst>
          </p:cNvPr>
          <p:cNvSpPr>
            <a:spLocks noGrp="1" noRot="1" noMove="1" noResize="1" noEditPoints="1" noAdjustHandles="1" noChangeArrowheads="1" noChangeShapeType="1"/>
          </p:cNvSpPr>
          <p:nvPr>
            <p:ph type="title"/>
          </p:nvPr>
        </p:nvSpPr>
        <p:spPr>
          <a:xfrm>
            <a:off x="379494" y="95884"/>
            <a:ext cx="6858000" cy="784343"/>
          </a:xfrm>
        </p:spPr>
        <p:txBody>
          <a:bodyPr>
            <a:normAutofit/>
          </a:bodyPr>
          <a:lstStyle/>
          <a:p>
            <a:pPr algn="ctr" eaLnBrk="1" hangingPunct="1"/>
            <a:r>
              <a:rPr lang="en-US" altLang="en-US" sz="3600" dirty="0"/>
              <a:t>Learn About Naloxone</a:t>
            </a:r>
          </a:p>
        </p:txBody>
      </p:sp>
      <p:sp>
        <p:nvSpPr>
          <p:cNvPr id="3" name="Content Placeholder 2">
            <a:extLst>
              <a:ext uri="{FF2B5EF4-FFF2-40B4-BE49-F238E27FC236}">
                <a16:creationId xmlns:a16="http://schemas.microsoft.com/office/drawing/2014/main" id="{AAA260C9-DB31-83F3-C1E6-FC110668CF98}"/>
              </a:ext>
            </a:extLst>
          </p:cNvPr>
          <p:cNvSpPr>
            <a:spLocks noGrp="1" noRot="1" noMove="1" noResize="1" noEditPoints="1" noAdjustHandles="1" noChangeArrowheads="1" noChangeShapeType="1"/>
          </p:cNvSpPr>
          <p:nvPr>
            <p:ph idx="1"/>
          </p:nvPr>
        </p:nvSpPr>
        <p:spPr>
          <a:xfrm>
            <a:off x="183723" y="795278"/>
            <a:ext cx="8580783" cy="5683412"/>
          </a:xfrm>
        </p:spPr>
        <p:txBody>
          <a:bodyPr vert="horz" lIns="91440" tIns="45720" rIns="91440" bIns="45720" rtlCol="0" anchor="t">
            <a:noAutofit/>
          </a:bodyPr>
          <a:lstStyle/>
          <a:p>
            <a:pPr marL="320040" indent="-320040">
              <a:defRPr/>
            </a:pPr>
            <a:r>
              <a:rPr lang="en-US" sz="2400" dirty="0"/>
              <a:t>Naloxone: </a:t>
            </a:r>
          </a:p>
          <a:p>
            <a:pPr marL="662940" lvl="1" indent="-320040">
              <a:defRPr/>
            </a:pPr>
            <a:r>
              <a:rPr lang="en-US" sz="2400" dirty="0"/>
              <a:t>Is a life-saving medication that restores normal breathing </a:t>
            </a:r>
            <a:endParaRPr lang="en-US" sz="2400" dirty="0">
              <a:ea typeface="Calibri"/>
              <a:cs typeface="Calibri"/>
            </a:endParaRPr>
          </a:p>
          <a:p>
            <a:pPr marL="662940" lvl="1" indent="-320040">
              <a:defRPr/>
            </a:pPr>
            <a:r>
              <a:rPr lang="en-US" sz="2400" dirty="0"/>
              <a:t>Rapidly reverses an overdose from opioids (e.g., heroin, fentanyl, and prescription opioid medications) when given in time</a:t>
            </a:r>
            <a:endParaRPr lang="en-US" sz="2400" dirty="0">
              <a:ea typeface="Calibri"/>
              <a:cs typeface="Calibri"/>
            </a:endParaRPr>
          </a:p>
          <a:p>
            <a:pPr marL="662940" lvl="1" indent="-320040">
              <a:defRPr/>
            </a:pPr>
            <a:r>
              <a:rPr lang="en-US" sz="2400" dirty="0">
                <a:cs typeface="Calibri"/>
              </a:rPr>
              <a:t>Only works for 30-90 minutes; multiple doses may be needed, and emergency medical care should be sought even if overdose symptoms resolve </a:t>
            </a:r>
            <a:endParaRPr lang="en-US" sz="1200" dirty="0">
              <a:ea typeface="Calibri"/>
              <a:cs typeface="Calibri"/>
            </a:endParaRPr>
          </a:p>
          <a:p>
            <a:pPr marL="320040" indent="-320040" eaLnBrk="1" fontAlgn="auto" hangingPunct="1">
              <a:spcAft>
                <a:spcPts val="0"/>
              </a:spcAft>
              <a:defRPr/>
            </a:pPr>
            <a:r>
              <a:rPr lang="en-US" sz="2400" b="0" i="0" dirty="0">
                <a:solidFill>
                  <a:srgbClr val="000000"/>
                </a:solidFill>
                <a:effectLst/>
              </a:rPr>
              <a:t>There are two forms of naloxone:</a:t>
            </a:r>
            <a:endParaRPr lang="en-US" sz="2400" b="0" i="0" dirty="0">
              <a:solidFill>
                <a:srgbClr val="000000"/>
              </a:solidFill>
              <a:effectLst/>
              <a:ea typeface="Calibri"/>
              <a:cs typeface="Calibri"/>
            </a:endParaRPr>
          </a:p>
          <a:p>
            <a:pPr marL="662940" lvl="1" indent="-320040">
              <a:defRPr/>
            </a:pPr>
            <a:r>
              <a:rPr lang="en-US" sz="2400" dirty="0">
                <a:solidFill>
                  <a:srgbClr val="000000"/>
                </a:solidFill>
                <a:effectLst/>
              </a:rPr>
              <a:t>Nasal spray</a:t>
            </a:r>
            <a:r>
              <a:rPr lang="en-US" sz="2400" dirty="0">
                <a:solidFill>
                  <a:srgbClr val="000000"/>
                </a:solidFill>
              </a:rPr>
              <a:t> </a:t>
            </a:r>
            <a:endParaRPr lang="en-US" sz="2400" i="0" dirty="0">
              <a:solidFill>
                <a:srgbClr val="000000"/>
              </a:solidFill>
              <a:effectLst/>
              <a:ea typeface="Calibri"/>
              <a:cs typeface="Calibri"/>
            </a:endParaRPr>
          </a:p>
          <a:p>
            <a:pPr marL="662940" lvl="1" indent="-320040">
              <a:defRPr/>
            </a:pPr>
            <a:r>
              <a:rPr lang="en-US" sz="2400" i="0" dirty="0">
                <a:solidFill>
                  <a:srgbClr val="000000"/>
                </a:solidFill>
                <a:effectLst/>
              </a:rPr>
              <a:t>Injectable</a:t>
            </a:r>
            <a:r>
              <a:rPr lang="en-US" sz="2000" i="0" dirty="0">
                <a:solidFill>
                  <a:srgbClr val="000000"/>
                </a:solidFill>
                <a:effectLst/>
              </a:rPr>
              <a:t> </a:t>
            </a:r>
            <a:endParaRPr lang="en-US" sz="1200" i="0" dirty="0">
              <a:solidFill>
                <a:srgbClr val="000000"/>
              </a:solidFill>
              <a:effectLst/>
              <a:ea typeface="Calibri"/>
              <a:cs typeface="Calibri"/>
            </a:endParaRPr>
          </a:p>
          <a:p>
            <a:pPr marL="320040" indent="-320040">
              <a:defRPr/>
            </a:pPr>
            <a:r>
              <a:rPr lang="en-US" sz="2400" dirty="0"/>
              <a:t>The NARCAN brand nasal spray was approved for non-prescription use in 2023.</a:t>
            </a:r>
            <a:r>
              <a:rPr lang="en-US" sz="1800" dirty="0"/>
              <a:t> </a:t>
            </a:r>
            <a:endParaRPr lang="en-US" sz="1200" dirty="0">
              <a:ea typeface="Calibri"/>
              <a:cs typeface="Calibri"/>
            </a:endParaRPr>
          </a:p>
          <a:p>
            <a:pPr marL="320040" indent="-320040">
              <a:defRPr/>
            </a:pPr>
            <a:r>
              <a:rPr lang="en-US" sz="2400" b="1" i="0" dirty="0">
                <a:solidFill>
                  <a:srgbClr val="000000"/>
                </a:solidFill>
                <a:effectLst/>
              </a:rPr>
              <a:t>Anyone can administer naloxone. Medical training or authorization is NOT required.</a:t>
            </a:r>
            <a:endParaRPr lang="en-US" sz="2400" b="1" i="0" dirty="0">
              <a:solidFill>
                <a:srgbClr val="000000"/>
              </a:solidFill>
              <a:effectLst/>
              <a:ea typeface="Calibri"/>
              <a:cs typeface="Calibri"/>
            </a:endParaRPr>
          </a:p>
        </p:txBody>
      </p:sp>
      <p:pic>
        <p:nvPicPr>
          <p:cNvPr id="2" name="Picture 2" descr="Naloxone is available in all 50 States">
            <a:extLst>
              <a:ext uri="{FF2B5EF4-FFF2-40B4-BE49-F238E27FC236}">
                <a16:creationId xmlns:a16="http://schemas.microsoft.com/office/drawing/2014/main" id="{D543302E-1601-616E-D379-88A4F12A1E0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74822" y="6087611"/>
            <a:ext cx="3285455" cy="6745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4C9961-6B95-033F-8866-2FBC6F78F725}"/>
              </a:ext>
            </a:extLst>
          </p:cNvPr>
          <p:cNvSpPr txBox="1"/>
          <p:nvPr/>
        </p:nvSpPr>
        <p:spPr>
          <a:xfrm>
            <a:off x="894521" y="6392784"/>
            <a:ext cx="1003095" cy="276999"/>
          </a:xfrm>
          <a:prstGeom prst="rect">
            <a:avLst/>
          </a:prstGeom>
          <a:noFill/>
        </p:spPr>
        <p:txBody>
          <a:bodyPr wrap="none" rtlCol="0">
            <a:spAutoFit/>
          </a:bodyPr>
          <a:lstStyle/>
          <a:p>
            <a:r>
              <a:rPr lang="en-US" sz="1200" dirty="0"/>
              <a:t>(CDC, 2023b)</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B5D6A71-681F-4892-EF6F-D59B124DB9F3}"/>
              </a:ext>
            </a:extLst>
          </p:cNvPr>
          <p:cNvSpPr>
            <a:spLocks noGrp="1"/>
          </p:cNvSpPr>
          <p:nvPr>
            <p:ph type="title"/>
          </p:nvPr>
        </p:nvSpPr>
        <p:spPr>
          <a:xfrm>
            <a:off x="234779" y="131355"/>
            <a:ext cx="8649730" cy="1143000"/>
          </a:xfrm>
        </p:spPr>
        <p:txBody>
          <a:bodyPr>
            <a:normAutofit/>
          </a:bodyPr>
          <a:lstStyle/>
          <a:p>
            <a:pPr algn="ctr"/>
            <a:r>
              <a:rPr lang="en-US" altLang="en-US" sz="3600" dirty="0"/>
              <a:t>Understand That Naloxone Should Be Given as Soon as Possible</a:t>
            </a:r>
          </a:p>
        </p:txBody>
      </p:sp>
      <p:sp>
        <p:nvSpPr>
          <p:cNvPr id="3" name="Content Placeholder 2">
            <a:extLst>
              <a:ext uri="{FF2B5EF4-FFF2-40B4-BE49-F238E27FC236}">
                <a16:creationId xmlns:a16="http://schemas.microsoft.com/office/drawing/2014/main" id="{AAA260C9-DB31-83F3-C1E6-FC110668CF98}"/>
              </a:ext>
            </a:extLst>
          </p:cNvPr>
          <p:cNvSpPr>
            <a:spLocks noGrp="1" noRot="1" noMove="1" noResize="1" noEditPoints="1" noAdjustHandles="1" noChangeArrowheads="1" noChangeShapeType="1"/>
          </p:cNvSpPr>
          <p:nvPr>
            <p:ph idx="1"/>
          </p:nvPr>
        </p:nvSpPr>
        <p:spPr>
          <a:xfrm>
            <a:off x="234779" y="1132466"/>
            <a:ext cx="8649730" cy="4237137"/>
          </a:xfrm>
        </p:spPr>
        <p:txBody>
          <a:bodyPr vert="horz" lIns="91440" tIns="45720" rIns="91440" bIns="45720" rtlCol="0" anchor="t">
            <a:normAutofit/>
          </a:bodyPr>
          <a:lstStyle/>
          <a:p>
            <a:pPr>
              <a:defRPr/>
            </a:pPr>
            <a:r>
              <a:rPr lang="en-US" sz="2400" dirty="0"/>
              <a:t>Naloxone should be administered IMMEDIATELY</a:t>
            </a:r>
            <a:r>
              <a:rPr lang="en-US" sz="2800" dirty="0"/>
              <a:t>. </a:t>
            </a:r>
            <a:endParaRPr lang="en-US" sz="1200" dirty="0">
              <a:cs typeface="Calibri"/>
            </a:endParaRPr>
          </a:p>
          <a:p>
            <a:pPr marL="320040" indent="-320040">
              <a:defRPr/>
            </a:pPr>
            <a:r>
              <a:rPr lang="en-US" sz="2400" dirty="0"/>
              <a:t>Naloxone is the first line treatment for opioid overdose. </a:t>
            </a:r>
          </a:p>
          <a:p>
            <a:pPr marL="662940" lvl="1" indent="-320040">
              <a:defRPr/>
            </a:pPr>
            <a:r>
              <a:rPr lang="en-US" sz="2400" dirty="0"/>
              <a:t>While naloxone does not reverse overdoses caused by tranquilizers (e.g., xylazine), stimulants, and other classes of drugs, naloxone should still be given if drug overdose is suspected in case opioids may be involved. </a:t>
            </a:r>
            <a:endParaRPr lang="en-US" sz="1200" dirty="0"/>
          </a:p>
          <a:p>
            <a:pPr marL="320040" indent="-320040">
              <a:defRPr/>
            </a:pPr>
            <a:r>
              <a:rPr lang="en-US" sz="2400" dirty="0"/>
              <a:t>After administering naloxone, the responder (e.g., school nurse) should stay with the person until emergency help arrives. </a:t>
            </a:r>
          </a:p>
          <a:p>
            <a:pPr marL="342900" lvl="1" indent="0">
              <a:buNone/>
              <a:defRPr/>
            </a:pPr>
            <a:endParaRPr lang="en-US" sz="1200" dirty="0">
              <a:cs typeface="Calibri"/>
            </a:endParaRPr>
          </a:p>
          <a:p>
            <a:pPr marL="662940" lvl="1" indent="-320040">
              <a:defRPr/>
            </a:pPr>
            <a:endParaRPr lang="en-US" sz="2400" dirty="0"/>
          </a:p>
          <a:p>
            <a:pPr eaLnBrk="1" fontAlgn="auto" hangingPunct="1">
              <a:spcAft>
                <a:spcPts val="0"/>
              </a:spcAft>
              <a:defRPr/>
            </a:pPr>
            <a:endParaRPr lang="en-US" sz="2400" dirty="0"/>
          </a:p>
        </p:txBody>
      </p:sp>
      <p:pic>
        <p:nvPicPr>
          <p:cNvPr id="1026" name="Picture 2" descr="Reverse opioid overdose with Naloxone">
            <a:extLst>
              <a:ext uri="{FF2B5EF4-FFF2-40B4-BE49-F238E27FC236}">
                <a16:creationId xmlns:a16="http://schemas.microsoft.com/office/drawing/2014/main" id="{CE39F341-904F-E94D-6770-3102255ADA4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86264" y="4525341"/>
            <a:ext cx="5798245" cy="1765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B4F6B3-F66D-7064-2A80-D051068DAB06}"/>
              </a:ext>
            </a:extLst>
          </p:cNvPr>
          <p:cNvSpPr txBox="1"/>
          <p:nvPr/>
        </p:nvSpPr>
        <p:spPr>
          <a:xfrm>
            <a:off x="924339" y="6370714"/>
            <a:ext cx="7570919" cy="276999"/>
          </a:xfrm>
          <a:prstGeom prst="rect">
            <a:avLst/>
          </a:prstGeom>
          <a:noFill/>
        </p:spPr>
        <p:txBody>
          <a:bodyPr wrap="none" rtlCol="0">
            <a:spAutoFit/>
          </a:bodyPr>
          <a:lstStyle/>
          <a:p>
            <a:r>
              <a:rPr lang="en-US" sz="1200" dirty="0"/>
              <a:t>(CDC, 2023B; NIH/NIDA, 2022, </a:t>
            </a:r>
            <a:r>
              <a:rPr lang="en-US" sz="1200" dirty="0" err="1"/>
              <a:t>n.d.a</a:t>
            </a:r>
            <a:r>
              <a:rPr lang="en-US" sz="1200" dirty="0"/>
              <a:t>; SAMHSA, 2018; Scott County Iowa, 2022; U.S. Food &amp; Drug Administration, 2022)</a:t>
            </a:r>
          </a:p>
        </p:txBody>
      </p:sp>
    </p:spTree>
    <p:custDataLst>
      <p:tags r:id="rId1"/>
    </p:custDataLst>
    <p:extLst>
      <p:ext uri="{BB962C8B-B14F-4D97-AF65-F5344CB8AC3E}">
        <p14:creationId xmlns:p14="http://schemas.microsoft.com/office/powerpoint/2010/main" val="128398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3CDD54-9A3C-2B49-DFC5-A39F6B4A2C91}"/>
              </a:ext>
            </a:extLst>
          </p:cNvPr>
          <p:cNvSpPr txBox="1"/>
          <p:nvPr/>
        </p:nvSpPr>
        <p:spPr>
          <a:xfrm>
            <a:off x="285750" y="1905506"/>
            <a:ext cx="8382000" cy="3046988"/>
          </a:xfrm>
          <a:prstGeom prst="rect">
            <a:avLst/>
          </a:prstGeom>
          <a:noFill/>
        </p:spPr>
        <p:txBody>
          <a:bodyPr wrap="square" lIns="91440" tIns="45720" rIns="91440" bIns="45720" rtlCol="0" anchor="t">
            <a:spAutoFit/>
          </a:bodyPr>
          <a:lstStyle/>
          <a:p>
            <a:pPr marL="457200" indent="-457200" eaLnBrk="1" fontAlgn="auto" hangingPunct="1">
              <a:spcBef>
                <a:spcPts val="0"/>
              </a:spcBef>
              <a:spcAft>
                <a:spcPts val="0"/>
              </a:spcAft>
              <a:buFont typeface="Arial"/>
              <a:buChar char="•"/>
              <a:defRPr/>
            </a:pPr>
            <a:r>
              <a:rPr lang="en-US" sz="2400" dirty="0"/>
              <a:t>Scope of the problem: The drug overdose crisis</a:t>
            </a:r>
            <a:endParaRPr lang="en-US" sz="2400" dirty="0">
              <a:cs typeface="Calibri" panose="020F0502020204030204"/>
            </a:endParaRPr>
          </a:p>
          <a:p>
            <a:pPr marL="457200" indent="-457200" eaLnBrk="1" fontAlgn="auto" hangingPunct="1">
              <a:spcBef>
                <a:spcPts val="0"/>
              </a:spcBef>
              <a:spcAft>
                <a:spcPts val="0"/>
              </a:spcAft>
              <a:buFont typeface="Arial"/>
              <a:buChar char="•"/>
              <a:defRPr/>
            </a:pPr>
            <a:r>
              <a:rPr lang="en-US" sz="2400" dirty="0"/>
              <a:t>Drug use and drug overdose among teens</a:t>
            </a:r>
            <a:endParaRPr lang="en-US" sz="2400" dirty="0">
              <a:ea typeface="Calibri"/>
              <a:cs typeface="Calibri"/>
            </a:endParaRPr>
          </a:p>
          <a:p>
            <a:pPr marL="457200" indent="-457200">
              <a:buFont typeface="Arial"/>
              <a:buChar char="•"/>
              <a:defRPr/>
            </a:pPr>
            <a:r>
              <a:rPr lang="en-US" sz="2400" dirty="0"/>
              <a:t>What is fentanyl </a:t>
            </a:r>
            <a:endParaRPr lang="en-US" sz="2400" dirty="0">
              <a:cs typeface="Calibri" panose="020F0502020204030204"/>
            </a:endParaRPr>
          </a:p>
          <a:p>
            <a:pPr marL="457200" indent="-457200">
              <a:buFont typeface="Arial"/>
              <a:buChar char="•"/>
              <a:defRPr/>
            </a:pPr>
            <a:r>
              <a:rPr lang="en-US" altLang="en-US" sz="2400" dirty="0"/>
              <a:t>What can our community do to prevent drug overdose in teens?</a:t>
            </a:r>
            <a:endParaRPr lang="en-US" altLang="en-US" sz="2400" dirty="0">
              <a:cs typeface="Calibri" panose="020F0502020204030204"/>
            </a:endParaRPr>
          </a:p>
          <a:p>
            <a:pPr marL="457200" indent="-457200">
              <a:buFont typeface="Arial"/>
              <a:buChar char="•"/>
              <a:defRPr/>
            </a:pPr>
            <a:r>
              <a:rPr lang="en-US" sz="2400" dirty="0"/>
              <a:t>Good Samaritan Laws </a:t>
            </a:r>
            <a:endParaRPr lang="en-US" sz="2400" dirty="0">
              <a:ea typeface="Calibri"/>
              <a:cs typeface="Calibri"/>
            </a:endParaRPr>
          </a:p>
          <a:p>
            <a:pPr marL="457200" indent="-457200">
              <a:buFont typeface="Arial"/>
              <a:buChar char="•"/>
              <a:defRPr/>
            </a:pPr>
            <a:r>
              <a:rPr lang="en-US" sz="2400" dirty="0"/>
              <a:t>Educational resources</a:t>
            </a:r>
            <a:endParaRPr lang="en-US" sz="2400" dirty="0">
              <a:cs typeface="Calibri" panose="020F0502020204030204"/>
            </a:endParaRPr>
          </a:p>
          <a:p>
            <a:pPr marL="457200" indent="-457200">
              <a:buFont typeface="Arial"/>
              <a:buChar char="•"/>
              <a:defRPr/>
            </a:pPr>
            <a:r>
              <a:rPr lang="en-US" sz="2400" dirty="0"/>
              <a:t>Questions</a:t>
            </a:r>
            <a:endParaRPr lang="en-US" sz="2400" dirty="0">
              <a:cs typeface="Calibri" panose="020F0502020204030204"/>
            </a:endParaRPr>
          </a:p>
        </p:txBody>
      </p:sp>
      <p:sp>
        <p:nvSpPr>
          <p:cNvPr id="5" name="Title 4">
            <a:extLst>
              <a:ext uri="{FF2B5EF4-FFF2-40B4-BE49-F238E27FC236}">
                <a16:creationId xmlns:a16="http://schemas.microsoft.com/office/drawing/2014/main" id="{F3ED1E45-23EB-4360-DEF4-89C576E3CE19}"/>
              </a:ext>
            </a:extLst>
          </p:cNvPr>
          <p:cNvSpPr>
            <a:spLocks noGrp="1"/>
          </p:cNvSpPr>
          <p:nvPr>
            <p:ph type="title"/>
          </p:nvPr>
        </p:nvSpPr>
        <p:spPr/>
        <p:txBody>
          <a:bodyPr>
            <a:normAutofit/>
          </a:bodyPr>
          <a:lstStyle/>
          <a:p>
            <a:pPr algn="ctr"/>
            <a:r>
              <a:rPr lang="en-US" sz="3600" dirty="0">
                <a:cs typeface="Calibri Light"/>
              </a:rPr>
              <a:t>Contents</a:t>
            </a:r>
            <a:endParaRPr lang="en-US" sz="3600" dirty="0"/>
          </a:p>
        </p:txBody>
      </p:sp>
    </p:spTree>
    <p:extLst>
      <p:ext uri="{BB962C8B-B14F-4D97-AF65-F5344CB8AC3E}">
        <p14:creationId xmlns:p14="http://schemas.microsoft.com/office/powerpoint/2010/main" val="383330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B5D6A71-681F-4892-EF6F-D59B124DB9F3}"/>
              </a:ext>
            </a:extLst>
          </p:cNvPr>
          <p:cNvSpPr>
            <a:spLocks noGrp="1"/>
          </p:cNvSpPr>
          <p:nvPr>
            <p:ph type="title"/>
          </p:nvPr>
        </p:nvSpPr>
        <p:spPr>
          <a:xfrm>
            <a:off x="160638" y="131355"/>
            <a:ext cx="8822724" cy="1143000"/>
          </a:xfrm>
        </p:spPr>
        <p:txBody>
          <a:bodyPr>
            <a:normAutofit/>
          </a:bodyPr>
          <a:lstStyle/>
          <a:p>
            <a:pPr algn="ctr"/>
            <a:r>
              <a:rPr lang="en-US" altLang="en-US" sz="3600" dirty="0"/>
              <a:t>Learn About Naloxone Safety</a:t>
            </a:r>
          </a:p>
        </p:txBody>
      </p:sp>
      <p:sp>
        <p:nvSpPr>
          <p:cNvPr id="3" name="Content Placeholder 2">
            <a:extLst>
              <a:ext uri="{FF2B5EF4-FFF2-40B4-BE49-F238E27FC236}">
                <a16:creationId xmlns:a16="http://schemas.microsoft.com/office/drawing/2014/main" id="{AAA260C9-DB31-83F3-C1E6-FC110668CF98}"/>
              </a:ext>
            </a:extLst>
          </p:cNvPr>
          <p:cNvSpPr>
            <a:spLocks noGrp="1"/>
          </p:cNvSpPr>
          <p:nvPr>
            <p:ph idx="1"/>
          </p:nvPr>
        </p:nvSpPr>
        <p:spPr>
          <a:xfrm>
            <a:off x="453708" y="1274355"/>
            <a:ext cx="8229600" cy="4237137"/>
          </a:xfrm>
        </p:spPr>
        <p:txBody>
          <a:bodyPr vert="horz" lIns="91440" tIns="45720" rIns="91440" bIns="45720" rtlCol="0" anchor="t">
            <a:normAutofit/>
          </a:bodyPr>
          <a:lstStyle/>
          <a:p>
            <a:pPr marL="320040" indent="-320040" eaLnBrk="1" fontAlgn="auto" hangingPunct="1">
              <a:spcAft>
                <a:spcPts val="0"/>
              </a:spcAft>
              <a:defRPr/>
            </a:pPr>
            <a:r>
              <a:rPr lang="en-US" sz="2400" dirty="0"/>
              <a:t>Naloxone is a safe drug.</a:t>
            </a:r>
          </a:p>
          <a:p>
            <a:pPr marL="662940" lvl="1" indent="-320040">
              <a:defRPr/>
            </a:pPr>
            <a:r>
              <a:rPr lang="en-US" sz="2400" dirty="0"/>
              <a:t>If the person has not overdosed on an opioid, naloxone has no effect on the body! </a:t>
            </a:r>
          </a:p>
          <a:p>
            <a:pPr marL="662940" lvl="1" indent="-320040">
              <a:defRPr/>
            </a:pPr>
            <a:r>
              <a:rPr lang="en-US" sz="2400" dirty="0"/>
              <a:t>The risk of death from an opioid overdose is much greater than the risk of side effects from naloxone.</a:t>
            </a:r>
          </a:p>
          <a:p>
            <a:pPr marL="1005840" lvl="2" indent="-320040">
              <a:defRPr/>
            </a:pPr>
            <a:r>
              <a:rPr lang="en-US" sz="2400" dirty="0"/>
              <a:t>There are virtually no adverse health effects from naloxone.</a:t>
            </a:r>
          </a:p>
          <a:p>
            <a:pPr eaLnBrk="1" fontAlgn="auto" hangingPunct="1">
              <a:spcAft>
                <a:spcPts val="0"/>
              </a:spcAft>
              <a:defRPr/>
            </a:pPr>
            <a:endParaRPr lang="en-US" dirty="0"/>
          </a:p>
        </p:txBody>
      </p:sp>
      <p:pic>
        <p:nvPicPr>
          <p:cNvPr id="2050" name="Picture 2" descr="Naloxone is available in all 50 States">
            <a:extLst>
              <a:ext uri="{FF2B5EF4-FFF2-40B4-BE49-F238E27FC236}">
                <a16:creationId xmlns:a16="http://schemas.microsoft.com/office/drawing/2014/main" id="{7D0A8024-473B-9B68-96CE-0ADC9D305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812" y="4865260"/>
            <a:ext cx="6998375" cy="14367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4CADEE-42F1-CAAC-DB80-C817BA0AF391}"/>
              </a:ext>
            </a:extLst>
          </p:cNvPr>
          <p:cNvSpPr txBox="1"/>
          <p:nvPr/>
        </p:nvSpPr>
        <p:spPr>
          <a:xfrm>
            <a:off x="400705" y="6357313"/>
            <a:ext cx="1003095" cy="276999"/>
          </a:xfrm>
          <a:prstGeom prst="rect">
            <a:avLst/>
          </a:prstGeom>
          <a:noFill/>
        </p:spPr>
        <p:txBody>
          <a:bodyPr wrap="none" rtlCol="0">
            <a:spAutoFit/>
          </a:bodyPr>
          <a:lstStyle/>
          <a:p>
            <a:r>
              <a:rPr lang="en-US" sz="1200" dirty="0"/>
              <a:t>(CDC, 2023b)</a:t>
            </a:r>
          </a:p>
        </p:txBody>
      </p:sp>
    </p:spTree>
    <p:custDataLst>
      <p:tags r:id="rId1"/>
    </p:custDataLst>
    <p:extLst>
      <p:ext uri="{BB962C8B-B14F-4D97-AF65-F5344CB8AC3E}">
        <p14:creationId xmlns:p14="http://schemas.microsoft.com/office/powerpoint/2010/main" val="387625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B5D6A71-681F-4892-EF6F-D59B124DB9F3}"/>
              </a:ext>
            </a:extLst>
          </p:cNvPr>
          <p:cNvSpPr>
            <a:spLocks noGrp="1"/>
          </p:cNvSpPr>
          <p:nvPr>
            <p:ph type="title"/>
          </p:nvPr>
        </p:nvSpPr>
        <p:spPr>
          <a:xfrm>
            <a:off x="460692" y="374051"/>
            <a:ext cx="8232932" cy="1143000"/>
          </a:xfrm>
        </p:spPr>
        <p:txBody>
          <a:bodyPr>
            <a:noAutofit/>
          </a:bodyPr>
          <a:lstStyle/>
          <a:p>
            <a:pPr algn="ct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Know What </a:t>
            </a:r>
            <a:r>
              <a:rPr lang="en-US" altLang="en-US" sz="3600" dirty="0">
                <a:solidFill>
                  <a:prstClr val="black"/>
                </a:solidFill>
                <a:latin typeface="Calibri Light" panose="020F0302020204030204"/>
              </a:rPr>
              <a:t>T</a:t>
            </a: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o </a:t>
            </a:r>
            <a:r>
              <a:rPr lang="en-US" altLang="en-US" sz="3600" dirty="0">
                <a:solidFill>
                  <a:prstClr val="black"/>
                </a:solidFill>
                <a:latin typeface="Calibri Light" panose="020F0302020204030204"/>
              </a:rPr>
              <a:t>D</a:t>
            </a: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o </a:t>
            </a:r>
            <a:r>
              <a:rPr lang="en-US" altLang="en-US" sz="3600" dirty="0">
                <a:solidFill>
                  <a:prstClr val="black"/>
                </a:solidFill>
                <a:latin typeface="Calibri Light" panose="020F0302020204030204"/>
              </a:rPr>
              <a:t>I</a:t>
            </a: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n </a:t>
            </a:r>
            <a:r>
              <a:rPr lang="en-US" altLang="en-US" sz="3600" dirty="0">
                <a:solidFill>
                  <a:prstClr val="black"/>
                </a:solidFill>
                <a:latin typeface="Calibri Light" panose="020F0302020204030204"/>
              </a:rPr>
              <a:t>C</a:t>
            </a:r>
            <a:r>
              <a:rPr kumimoji="0" lang="en-US" altLang="en-US" sz="3600" i="0" u="none" strike="noStrike" kern="1200" cap="none" spc="0" normalizeH="0" baseline="0" noProof="0" dirty="0" err="1">
                <a:ln>
                  <a:noFill/>
                </a:ln>
                <a:solidFill>
                  <a:prstClr val="black"/>
                </a:solidFill>
                <a:effectLst/>
                <a:uLnTx/>
                <a:uFillTx/>
                <a:latin typeface="Calibri Light" panose="020F0302020204030204"/>
                <a:ea typeface="+mj-ea"/>
                <a:cs typeface="+mj-cs"/>
              </a:rPr>
              <a:t>ase</a:t>
            </a: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n-US" altLang="en-US" sz="3600" dirty="0">
                <a:solidFill>
                  <a:prstClr val="black"/>
                </a:solidFill>
                <a:latin typeface="Calibri Light" panose="020F0302020204030204"/>
              </a:rPr>
              <a:t>O</a:t>
            </a: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f </a:t>
            </a:r>
            <a:r>
              <a:rPr lang="en-US" altLang="en-US" sz="3600" dirty="0">
                <a:solidFill>
                  <a:prstClr val="black"/>
                </a:solidFill>
                <a:latin typeface="Calibri Light" panose="020F0302020204030204"/>
              </a:rPr>
              <a:t>A</a:t>
            </a: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n-US" altLang="en-US" sz="3600" dirty="0">
                <a:solidFill>
                  <a:prstClr val="black"/>
                </a:solidFill>
                <a:latin typeface="Calibri Light" panose="020F0302020204030204"/>
              </a:rPr>
              <a:t>S</a:t>
            </a:r>
            <a:r>
              <a:rPr kumimoji="0" lang="en-US" altLang="en-US" sz="3600" i="0" u="none" strike="noStrike" kern="1200" cap="none" spc="0" normalizeH="0" baseline="0" noProof="0" dirty="0" err="1">
                <a:ln>
                  <a:noFill/>
                </a:ln>
                <a:solidFill>
                  <a:prstClr val="black"/>
                </a:solidFill>
                <a:effectLst/>
                <a:uLnTx/>
                <a:uFillTx/>
                <a:latin typeface="Calibri Light" panose="020F0302020204030204"/>
                <a:ea typeface="+mj-ea"/>
                <a:cs typeface="+mj-cs"/>
              </a:rPr>
              <a:t>uspected</a:t>
            </a:r>
            <a:r>
              <a:rPr kumimoji="0" lang="en-US" altLang="en-US" sz="3600" i="0" u="none" strike="noStrike" kern="1200" cap="none" spc="0" normalizeH="0" baseline="0" noProof="0" dirty="0">
                <a:ln>
                  <a:noFill/>
                </a:ln>
                <a:solidFill>
                  <a:prstClr val="black"/>
                </a:solidFill>
                <a:effectLst/>
                <a:uLnTx/>
                <a:uFillTx/>
                <a:latin typeface="Calibri Light" panose="020F0302020204030204"/>
                <a:ea typeface="+mj-ea"/>
                <a:cs typeface="+mj-cs"/>
              </a:rPr>
              <a:t> Overdose</a:t>
            </a:r>
            <a:endParaRPr lang="en-US" altLang="en-US" sz="3600" dirty="0"/>
          </a:p>
        </p:txBody>
      </p:sp>
      <p:graphicFrame>
        <p:nvGraphicFramePr>
          <p:cNvPr id="2" name="Content Placeholder 2">
            <a:extLst>
              <a:ext uri="{FF2B5EF4-FFF2-40B4-BE49-F238E27FC236}">
                <a16:creationId xmlns:a16="http://schemas.microsoft.com/office/drawing/2014/main" id="{4E1FA751-55B8-3C04-0B70-4D9BB71DE0FD}"/>
              </a:ext>
            </a:extLst>
          </p:cNvPr>
          <p:cNvGraphicFramePr>
            <a:graphicFrameLocks noGrp="1"/>
          </p:cNvGraphicFramePr>
          <p:nvPr>
            <p:ph idx="1"/>
            <p:extLst>
              <p:ext uri="{D42A27DB-BD31-4B8C-83A1-F6EECF244321}">
                <p14:modId xmlns:p14="http://schemas.microsoft.com/office/powerpoint/2010/main" val="63610024"/>
              </p:ext>
            </p:extLst>
          </p:nvPr>
        </p:nvGraphicFramePr>
        <p:xfrm>
          <a:off x="92123" y="1517051"/>
          <a:ext cx="8959755" cy="3002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324" name="TextBox 56323">
            <a:extLst>
              <a:ext uri="{FF2B5EF4-FFF2-40B4-BE49-F238E27FC236}">
                <a16:creationId xmlns:a16="http://schemas.microsoft.com/office/drawing/2014/main" id="{75CE7F34-4E6A-0732-506D-93123814B891}"/>
              </a:ext>
            </a:extLst>
          </p:cNvPr>
          <p:cNvSpPr txBox="1"/>
          <p:nvPr/>
        </p:nvSpPr>
        <p:spPr>
          <a:xfrm>
            <a:off x="460075" y="5117620"/>
            <a:ext cx="83460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*If the person is not responsive within 2-3 minutes after administering the first dose of naloxone, give the person a second dose of naloxone</a:t>
            </a:r>
            <a:r>
              <a:rPr lang="en-US" dirty="0">
                <a:ea typeface="Calibri"/>
                <a:cs typeface="Calibri"/>
              </a:rPr>
              <a:t>. </a:t>
            </a:r>
            <a:endParaRPr lang="en-US" sz="1200" dirty="0"/>
          </a:p>
        </p:txBody>
      </p:sp>
      <p:sp>
        <p:nvSpPr>
          <p:cNvPr id="4" name="TextBox 3">
            <a:extLst>
              <a:ext uri="{FF2B5EF4-FFF2-40B4-BE49-F238E27FC236}">
                <a16:creationId xmlns:a16="http://schemas.microsoft.com/office/drawing/2014/main" id="{189D9FB4-0657-7662-6B72-873700BEEF49}"/>
              </a:ext>
            </a:extLst>
          </p:cNvPr>
          <p:cNvSpPr txBox="1"/>
          <p:nvPr/>
        </p:nvSpPr>
        <p:spPr>
          <a:xfrm>
            <a:off x="3031435" y="6317949"/>
            <a:ext cx="1212640" cy="276999"/>
          </a:xfrm>
          <a:prstGeom prst="rect">
            <a:avLst/>
          </a:prstGeom>
          <a:noFill/>
        </p:spPr>
        <p:txBody>
          <a:bodyPr wrap="none" rtlCol="0">
            <a:spAutoFit/>
          </a:bodyPr>
          <a:lstStyle/>
          <a:p>
            <a:r>
              <a:rPr lang="en-US" sz="1200" dirty="0"/>
              <a:t>(SAMHSA, 2023)</a:t>
            </a:r>
          </a:p>
        </p:txBody>
      </p:sp>
    </p:spTree>
    <p:custDataLst>
      <p:tags r:id="rId1"/>
    </p:custDataLst>
    <p:extLst>
      <p:ext uri="{BB962C8B-B14F-4D97-AF65-F5344CB8AC3E}">
        <p14:creationId xmlns:p14="http://schemas.microsoft.com/office/powerpoint/2010/main" val="3481977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a:extLst>
              <a:ext uri="{FF2B5EF4-FFF2-40B4-BE49-F238E27FC236}">
                <a16:creationId xmlns:a16="http://schemas.microsoft.com/office/drawing/2014/main" id="{D18400C1-4C50-4F8B-0D6B-6093E0E3B950}"/>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Title 2">
            <a:extLst>
              <a:ext uri="{FF2B5EF4-FFF2-40B4-BE49-F238E27FC236}">
                <a16:creationId xmlns:a16="http://schemas.microsoft.com/office/drawing/2014/main" id="{47E86249-9B5A-A926-8F8A-577DE14B4CB8}"/>
              </a:ext>
            </a:extLst>
          </p:cNvPr>
          <p:cNvSpPr>
            <a:spLocks noGrp="1"/>
          </p:cNvSpPr>
          <p:nvPr>
            <p:ph type="title"/>
          </p:nvPr>
        </p:nvSpPr>
        <p:spPr>
          <a:xfrm>
            <a:off x="0" y="239002"/>
            <a:ext cx="9144000" cy="1325563"/>
          </a:xfrm>
        </p:spPr>
        <p:txBody>
          <a:bodyPr>
            <a:normAutofit/>
          </a:bodyPr>
          <a:lstStyle/>
          <a:p>
            <a:pPr algn="ctr"/>
            <a:r>
              <a:rPr lang="en-US" sz="3600" dirty="0"/>
              <a:t>Know How To Administer Naloxone Nasal Sprays</a:t>
            </a:r>
          </a:p>
        </p:txBody>
      </p:sp>
      <p:pic>
        <p:nvPicPr>
          <p:cNvPr id="6" name="Picture 5">
            <a:hlinkClick r:id="rId5"/>
            <a:extLst>
              <a:ext uri="{FF2B5EF4-FFF2-40B4-BE49-F238E27FC236}">
                <a16:creationId xmlns:a16="http://schemas.microsoft.com/office/drawing/2014/main" id="{36D6B876-3A24-A3AA-CD5E-E87C79195D18}"/>
              </a:ext>
            </a:extLst>
          </p:cNvPr>
          <p:cNvPicPr>
            <a:picLocks noChangeAspect="1"/>
          </p:cNvPicPr>
          <p:nvPr/>
        </p:nvPicPr>
        <p:blipFill>
          <a:blip r:embed="rId6"/>
          <a:stretch>
            <a:fillRect/>
          </a:stretch>
        </p:blipFill>
        <p:spPr>
          <a:xfrm>
            <a:off x="398114" y="1471676"/>
            <a:ext cx="8347771" cy="4656580"/>
          </a:xfrm>
          <a:prstGeom prst="rect">
            <a:avLst/>
          </a:prstGeom>
        </p:spPr>
      </p:pic>
      <p:sp>
        <p:nvSpPr>
          <p:cNvPr id="2" name="TextBox 1">
            <a:extLst>
              <a:ext uri="{FF2B5EF4-FFF2-40B4-BE49-F238E27FC236}">
                <a16:creationId xmlns:a16="http://schemas.microsoft.com/office/drawing/2014/main" id="{D6009F2F-17EB-A843-23B6-8A27FC3CE12D}"/>
              </a:ext>
            </a:extLst>
          </p:cNvPr>
          <p:cNvSpPr txBox="1"/>
          <p:nvPr/>
        </p:nvSpPr>
        <p:spPr>
          <a:xfrm>
            <a:off x="398115" y="6251112"/>
            <a:ext cx="8347770" cy="276999"/>
          </a:xfrm>
          <a:prstGeom prst="rect">
            <a:avLst/>
          </a:prstGeom>
          <a:noFill/>
        </p:spPr>
        <p:txBody>
          <a:bodyPr wrap="square" rtlCol="0">
            <a:spAutoFit/>
          </a:bodyPr>
          <a:lstStyle/>
          <a:p>
            <a:r>
              <a:rPr lang="en-US" altLang="en-US" sz="1200" b="0" dirty="0"/>
              <a:t>Video 1: CDC, 2023. Retrieved from </a:t>
            </a:r>
            <a:r>
              <a:rPr lang="en-US" altLang="en-US" sz="1200" b="0" dirty="0">
                <a:hlinkClick r:id="rId7"/>
              </a:rPr>
              <a:t>https://www.cdc.gov/stopoverdose/naloxone/index.html</a:t>
            </a:r>
            <a:endParaRPr lang="en-US" altLang="en-US" sz="1200" b="0" dirty="0"/>
          </a:p>
        </p:txBody>
      </p:sp>
    </p:spTree>
    <p:custDataLst>
      <p:tags r:id="rId1"/>
    </p:custDataLst>
    <p:extLst>
      <p:ext uri="{BB962C8B-B14F-4D97-AF65-F5344CB8AC3E}">
        <p14:creationId xmlns:p14="http://schemas.microsoft.com/office/powerpoint/2010/main" val="2787222004"/>
      </p:ext>
    </p:extLst>
  </p:cSld>
  <p:clrMapOvr>
    <a:masterClrMapping/>
  </p:clrMapOvr>
  <p:extLst>
    <p:ext uri="{6950BFC3-D8DA-4A85-94F7-54DA5524770B}">
      <p188:commentRel xmlns:p188="http://schemas.microsoft.com/office/powerpoint/2018/8/main"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a:extLst>
              <a:ext uri="{FF2B5EF4-FFF2-40B4-BE49-F238E27FC236}">
                <a16:creationId xmlns:a16="http://schemas.microsoft.com/office/drawing/2014/main" id="{D18400C1-4C50-4F8B-0D6B-6093E0E3B950}"/>
              </a:ext>
            </a:extLst>
          </p:cNvPr>
          <p:cNvSpPr>
            <a:spLocks noGrp="1" noRot="1" noChangeAspect="1" noMove="1" noResize="1" noEditPoints="1" noAdjustHandles="1" noChangeArrowheads="1" noChangeShapeType="1" noTextEdit="1"/>
          </p:cNvSpPr>
          <p:nvPr/>
        </p:nvSpPr>
        <p:spPr bwMode="white">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 name="Picture 3">
            <a:hlinkClick r:id="rId4"/>
            <a:extLst>
              <a:ext uri="{FF2B5EF4-FFF2-40B4-BE49-F238E27FC236}">
                <a16:creationId xmlns:a16="http://schemas.microsoft.com/office/drawing/2014/main" id="{D6CC2F3D-7FDB-1932-DC2C-E40CB3C5391E}"/>
              </a:ext>
            </a:extLst>
          </p:cNvPr>
          <p:cNvPicPr>
            <a:picLocks noChangeAspect="1"/>
          </p:cNvPicPr>
          <p:nvPr/>
        </p:nvPicPr>
        <p:blipFill>
          <a:blip r:embed="rId5"/>
          <a:stretch>
            <a:fillRect/>
          </a:stretch>
        </p:blipFill>
        <p:spPr>
          <a:xfrm>
            <a:off x="895611" y="1524879"/>
            <a:ext cx="7352778" cy="4087853"/>
          </a:xfrm>
          <a:prstGeom prst="rect">
            <a:avLst/>
          </a:prstGeom>
        </p:spPr>
      </p:pic>
      <p:sp>
        <p:nvSpPr>
          <p:cNvPr id="2" name="Title 2">
            <a:extLst>
              <a:ext uri="{FF2B5EF4-FFF2-40B4-BE49-F238E27FC236}">
                <a16:creationId xmlns:a16="http://schemas.microsoft.com/office/drawing/2014/main" id="{1F17E559-CBB9-D2A8-0293-7E62682AA807}"/>
              </a:ext>
            </a:extLst>
          </p:cNvPr>
          <p:cNvSpPr txBox="1">
            <a:spLocks/>
          </p:cNvSpPr>
          <p:nvPr/>
        </p:nvSpPr>
        <p:spPr>
          <a:xfrm>
            <a:off x="0" y="199316"/>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t>Know How To Administer Naloxone Injectables </a:t>
            </a:r>
          </a:p>
        </p:txBody>
      </p:sp>
      <p:sp>
        <p:nvSpPr>
          <p:cNvPr id="3" name="TextBox 2">
            <a:extLst>
              <a:ext uri="{FF2B5EF4-FFF2-40B4-BE49-F238E27FC236}">
                <a16:creationId xmlns:a16="http://schemas.microsoft.com/office/drawing/2014/main" id="{E2D3D038-6C9E-2295-4400-6B28289D1C7F}"/>
              </a:ext>
            </a:extLst>
          </p:cNvPr>
          <p:cNvSpPr txBox="1"/>
          <p:nvPr/>
        </p:nvSpPr>
        <p:spPr>
          <a:xfrm>
            <a:off x="895611" y="6034536"/>
            <a:ext cx="7352777" cy="276999"/>
          </a:xfrm>
          <a:prstGeom prst="rect">
            <a:avLst/>
          </a:prstGeom>
          <a:noFill/>
        </p:spPr>
        <p:txBody>
          <a:bodyPr wrap="square" rtlCol="0">
            <a:spAutoFit/>
          </a:bodyPr>
          <a:lstStyle/>
          <a:p>
            <a:r>
              <a:rPr lang="en-US" altLang="en-US" sz="1200" b="0" dirty="0"/>
              <a:t>Video 2: CDC, 2023. Retrieved from </a:t>
            </a:r>
            <a:r>
              <a:rPr lang="en-US" altLang="en-US" sz="1200" b="0" dirty="0">
                <a:hlinkClick r:id="rId4"/>
              </a:rPr>
              <a:t>https://www.cdc.gov/stopoverdose/naloxone/index.html</a:t>
            </a:r>
            <a:endParaRPr lang="en-US" altLang="en-US" sz="1200" b="0" dirty="0"/>
          </a:p>
        </p:txBody>
      </p:sp>
    </p:spTree>
    <p:custDataLst>
      <p:tags r:id="rId1"/>
    </p:custDataLst>
    <p:extLst>
      <p:ext uri="{BB962C8B-B14F-4D97-AF65-F5344CB8AC3E}">
        <p14:creationId xmlns:p14="http://schemas.microsoft.com/office/powerpoint/2010/main" val="419940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5E29C79F-3B22-6D8E-4CA2-AB4C641747C7}"/>
              </a:ext>
            </a:extLst>
          </p:cNvPr>
          <p:cNvSpPr>
            <a:spLocks noGrp="1"/>
          </p:cNvSpPr>
          <p:nvPr>
            <p:ph type="title"/>
          </p:nvPr>
        </p:nvSpPr>
        <p:spPr>
          <a:xfrm>
            <a:off x="1066800" y="304800"/>
            <a:ext cx="6858000" cy="6019800"/>
          </a:xfrm>
        </p:spPr>
        <p:txBody>
          <a:bodyPr wrap="square" anchor="ctr">
            <a:noAutofit/>
          </a:bodyPr>
          <a:lstStyle/>
          <a:p>
            <a:pPr algn="ctr"/>
            <a:r>
              <a:rPr lang="en-US" altLang="en-US" sz="3600" dirty="0"/>
              <a:t>Good Samaritan Laws</a:t>
            </a:r>
            <a:endParaRPr lang="en-US" altLang="en-US" sz="3600" dirty="0">
              <a:cs typeface="Calibri Light"/>
            </a:endParaRPr>
          </a:p>
        </p:txBody>
      </p:sp>
    </p:spTree>
    <p:custDataLst>
      <p:tags r:id="rId1"/>
    </p:custDataLst>
    <p:extLst>
      <p:ext uri="{BB962C8B-B14F-4D97-AF65-F5344CB8AC3E}">
        <p14:creationId xmlns:p14="http://schemas.microsoft.com/office/powerpoint/2010/main" val="117637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171C-2FC3-8DF4-E736-63FD578B3222}"/>
              </a:ext>
            </a:extLst>
          </p:cNvPr>
          <p:cNvSpPr>
            <a:spLocks noGrp="1"/>
          </p:cNvSpPr>
          <p:nvPr>
            <p:ph type="title" idx="4294967295"/>
          </p:nvPr>
        </p:nvSpPr>
        <p:spPr>
          <a:xfrm>
            <a:off x="529935" y="69270"/>
            <a:ext cx="8253606" cy="851531"/>
          </a:xfrm>
        </p:spPr>
        <p:txBody>
          <a:bodyPr>
            <a:noAutofit/>
          </a:bodyPr>
          <a:lstStyle/>
          <a:p>
            <a:pPr algn="ctr"/>
            <a:r>
              <a:rPr lang="en-US" sz="3600" dirty="0"/>
              <a:t>Be Aware Of Good Samaritan Laws</a:t>
            </a:r>
          </a:p>
        </p:txBody>
      </p:sp>
      <p:pic>
        <p:nvPicPr>
          <p:cNvPr id="7" name="Picture 6">
            <a:extLst>
              <a:ext uri="{FF2B5EF4-FFF2-40B4-BE49-F238E27FC236}">
                <a16:creationId xmlns:a16="http://schemas.microsoft.com/office/drawing/2014/main" id="{3E007CE6-CA56-4552-FEE6-82ACB63831BD}"/>
              </a:ext>
            </a:extLst>
          </p:cNvPr>
          <p:cNvPicPr>
            <a:picLocks noGrp="1" noRot="1" noChangeAspect="1" noMove="1" noResize="1" noEditPoints="1" noAdjustHandles="1" noChangeArrowheads="1" noChangeShapeType="1" noCrop="1"/>
          </p:cNvPicPr>
          <p:nvPr/>
        </p:nvPicPr>
        <p:blipFill>
          <a:blip r:embed="rId4"/>
          <a:stretch>
            <a:fillRect/>
          </a:stretch>
        </p:blipFill>
        <p:spPr>
          <a:xfrm>
            <a:off x="1675029" y="2342888"/>
            <a:ext cx="6132893" cy="3814900"/>
          </a:xfrm>
          <a:prstGeom prst="rect">
            <a:avLst/>
          </a:prstGeom>
        </p:spPr>
      </p:pic>
      <p:sp>
        <p:nvSpPr>
          <p:cNvPr id="3" name="Title 1">
            <a:extLst>
              <a:ext uri="{FF2B5EF4-FFF2-40B4-BE49-F238E27FC236}">
                <a16:creationId xmlns:a16="http://schemas.microsoft.com/office/drawing/2014/main" id="{8307F326-46A9-2664-18E6-2927BC35C5C4}"/>
              </a:ext>
            </a:extLst>
          </p:cNvPr>
          <p:cNvSpPr txBox="1">
            <a:spLocks/>
          </p:cNvSpPr>
          <p:nvPr/>
        </p:nvSpPr>
        <p:spPr bwMode="auto">
          <a:xfrm>
            <a:off x="529935" y="920801"/>
            <a:ext cx="8423083" cy="111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285750" indent="-285750" algn="l">
              <a:buFont typeface="Arial" panose="020B0604020202020204" pitchFamily="34" charset="0"/>
              <a:buChar char="•"/>
            </a:pPr>
            <a:r>
              <a:rPr lang="en-US" sz="2400" dirty="0">
                <a:latin typeface="+mn-lt"/>
                <a:ea typeface="+mn-ea"/>
                <a:cs typeface="+mn-cs"/>
              </a:rPr>
              <a:t>Protects people from prosecution or arrest if they call 911 to save the life of someone experiencing an overdose.</a:t>
            </a:r>
          </a:p>
          <a:p>
            <a:pPr marL="285750" indent="-285750" algn="l">
              <a:buFont typeface="Arial" panose="020B0604020202020204" pitchFamily="34" charset="0"/>
              <a:buChar char="•"/>
            </a:pPr>
            <a:r>
              <a:rPr lang="en-US" sz="2400" dirty="0">
                <a:latin typeface="+mn-lt"/>
                <a:ea typeface="+mn-ea"/>
                <a:cs typeface="+mn-cs"/>
              </a:rPr>
              <a:t>These laws may also protect the person who is experiencing an overdose. </a:t>
            </a:r>
            <a:br>
              <a:rPr lang="en-US" sz="1100" dirty="0"/>
            </a:br>
            <a:endParaRPr lang="en-US" sz="1100" dirty="0"/>
          </a:p>
        </p:txBody>
      </p:sp>
      <p:sp>
        <p:nvSpPr>
          <p:cNvPr id="4" name="TextBox 3">
            <a:extLst>
              <a:ext uri="{FF2B5EF4-FFF2-40B4-BE49-F238E27FC236}">
                <a16:creationId xmlns:a16="http://schemas.microsoft.com/office/drawing/2014/main" id="{59B8B74F-AF2D-A5B1-38CF-1D97AF0D4C92}"/>
              </a:ext>
            </a:extLst>
          </p:cNvPr>
          <p:cNvSpPr txBox="1"/>
          <p:nvPr/>
        </p:nvSpPr>
        <p:spPr>
          <a:xfrm>
            <a:off x="4656738" y="6326084"/>
            <a:ext cx="3683252" cy="276999"/>
          </a:xfrm>
          <a:prstGeom prst="rect">
            <a:avLst/>
          </a:prstGeom>
          <a:noFill/>
        </p:spPr>
        <p:txBody>
          <a:bodyPr wrap="none" rtlCol="0">
            <a:spAutoFit/>
          </a:bodyPr>
          <a:lstStyle/>
          <a:p>
            <a:r>
              <a:rPr lang="en-US" sz="1200" dirty="0"/>
              <a:t>(Legislative Analysis and Public Policy Association, 2022)</a:t>
            </a:r>
          </a:p>
        </p:txBody>
      </p:sp>
    </p:spTree>
    <p:custDataLst>
      <p:tags r:id="rId1"/>
    </p:custDataLst>
    <p:extLst>
      <p:ext uri="{BB962C8B-B14F-4D97-AF65-F5344CB8AC3E}">
        <p14:creationId xmlns:p14="http://schemas.microsoft.com/office/powerpoint/2010/main" val="126315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22915A5-8CE7-C7AD-CE0B-F96EFBF16900}"/>
              </a:ext>
            </a:extLst>
          </p:cNvPr>
          <p:cNvSpPr>
            <a:spLocks noGrp="1"/>
          </p:cNvSpPr>
          <p:nvPr>
            <p:ph type="title"/>
          </p:nvPr>
        </p:nvSpPr>
        <p:spPr>
          <a:xfrm>
            <a:off x="457200" y="274638"/>
            <a:ext cx="8229600" cy="1143000"/>
          </a:xfrm>
        </p:spPr>
        <p:txBody>
          <a:bodyPr>
            <a:normAutofit fontScale="90000"/>
          </a:bodyPr>
          <a:lstStyle/>
          <a:p>
            <a:pPr algn="ctr" eaLnBrk="1" hangingPunct="1"/>
            <a:r>
              <a:rPr lang="en-US" altLang="en-US" sz="4000" dirty="0"/>
              <a:t>Be Aware Of Community Access To Naloxone </a:t>
            </a:r>
          </a:p>
        </p:txBody>
      </p:sp>
      <p:pic>
        <p:nvPicPr>
          <p:cNvPr id="57347" name="Picture 2" descr="http://www.insblogs.com/wp-content/uploads/2015/11/firetruck-2.jpg">
            <a:extLst>
              <a:ext uri="{FF2B5EF4-FFF2-40B4-BE49-F238E27FC236}">
                <a16:creationId xmlns:a16="http://schemas.microsoft.com/office/drawing/2014/main" id="{932F3DC1-B50D-3153-EDC0-68C12AC2E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88" y="4885123"/>
            <a:ext cx="2483398" cy="142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http://dailyhdwallpaper.com/wp-content/uploads/3d-Dodge-Police-Car-Wallpaper.jpg">
            <a:extLst>
              <a:ext uri="{FF2B5EF4-FFF2-40B4-BE49-F238E27FC236}">
                <a16:creationId xmlns:a16="http://schemas.microsoft.com/office/drawing/2014/main" id="{251593AB-803F-5100-D385-4AA8960FA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643"/>
          <a:stretch>
            <a:fillRect/>
          </a:stretch>
        </p:blipFill>
        <p:spPr bwMode="auto">
          <a:xfrm>
            <a:off x="6451316" y="5102857"/>
            <a:ext cx="2551472" cy="148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C26AB4F-FFC2-73B9-E4C6-82AE56724EF6}"/>
              </a:ext>
            </a:extLst>
          </p:cNvPr>
          <p:cNvSpPr txBox="1">
            <a:spLocks/>
          </p:cNvSpPr>
          <p:nvPr/>
        </p:nvSpPr>
        <p:spPr bwMode="auto">
          <a:xfrm>
            <a:off x="457200" y="1698860"/>
            <a:ext cx="8423083" cy="173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2400" dirty="0">
                <a:latin typeface="+mn-lt"/>
                <a:ea typeface="+mn-ea"/>
                <a:cs typeface="+mn-cs"/>
              </a:rPr>
              <a:t>Where is naloxone available in our community? </a:t>
            </a:r>
          </a:p>
          <a:p>
            <a:pPr marL="285750" indent="-285750" algn="l">
              <a:buFont typeface="Arial" panose="020B0604020202020204" pitchFamily="34" charset="0"/>
              <a:buChar char="•"/>
            </a:pPr>
            <a:r>
              <a:rPr lang="en-US" sz="2400" dirty="0">
                <a:highlight>
                  <a:srgbClr val="FFFF00"/>
                </a:highlight>
                <a:latin typeface="+mn-lt"/>
                <a:ea typeface="+mn-ea"/>
                <a:cs typeface="+mn-cs"/>
              </a:rPr>
              <a:t>EMS</a:t>
            </a:r>
          </a:p>
          <a:p>
            <a:pPr marL="285750" indent="-285750" algn="l">
              <a:buFont typeface="Arial" panose="020B0604020202020204" pitchFamily="34" charset="0"/>
              <a:buChar char="•"/>
            </a:pPr>
            <a:r>
              <a:rPr lang="en-US" sz="2400" dirty="0">
                <a:highlight>
                  <a:srgbClr val="FFFF00"/>
                </a:highlight>
                <a:latin typeface="+mn-lt"/>
                <a:ea typeface="+mn-ea"/>
                <a:cs typeface="+mn-cs"/>
              </a:rPr>
              <a:t>Police</a:t>
            </a:r>
          </a:p>
          <a:p>
            <a:pPr marL="285750" indent="-285750" algn="l">
              <a:buFont typeface="Arial" panose="020B0604020202020204" pitchFamily="34" charset="0"/>
              <a:buChar char="•"/>
            </a:pPr>
            <a:r>
              <a:rPr lang="en-US" sz="2400" dirty="0">
                <a:highlight>
                  <a:srgbClr val="FFFF00"/>
                </a:highlight>
                <a:latin typeface="+mn-lt"/>
                <a:ea typeface="+mn-ea"/>
                <a:cs typeface="+mn-cs"/>
              </a:rPr>
              <a:t>Schools</a:t>
            </a:r>
            <a:br>
              <a:rPr lang="en-US" sz="2400" dirty="0">
                <a:highlight>
                  <a:srgbClr val="FFFF00"/>
                </a:highlight>
              </a:rPr>
            </a:br>
            <a:endParaRPr lang="en-US" sz="2400" dirty="0">
              <a:highlight>
                <a:srgbClr val="FFFF00"/>
              </a:highlight>
            </a:endParaRPr>
          </a:p>
        </p:txBody>
      </p:sp>
      <p:sp>
        <p:nvSpPr>
          <p:cNvPr id="5" name="Title 1">
            <a:extLst>
              <a:ext uri="{FF2B5EF4-FFF2-40B4-BE49-F238E27FC236}">
                <a16:creationId xmlns:a16="http://schemas.microsoft.com/office/drawing/2014/main" id="{31ADEECA-6A07-AB60-586D-841E47ECABA2}"/>
              </a:ext>
            </a:extLst>
          </p:cNvPr>
          <p:cNvSpPr txBox="1">
            <a:spLocks/>
          </p:cNvSpPr>
          <p:nvPr/>
        </p:nvSpPr>
        <p:spPr bwMode="auto">
          <a:xfrm>
            <a:off x="3164834" y="5159140"/>
            <a:ext cx="3545681" cy="11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2400" dirty="0">
                <a:highlight>
                  <a:srgbClr val="FFFF00"/>
                </a:highlight>
                <a:latin typeface="+mn-lt"/>
                <a:ea typeface="+mn-ea"/>
                <a:cs typeface="+mn-cs"/>
              </a:rPr>
              <a:t>Add image of a local school</a:t>
            </a:r>
            <a:br>
              <a:rPr lang="en-US" sz="2400" dirty="0">
                <a:highlight>
                  <a:srgbClr val="FFFF00"/>
                </a:highlight>
              </a:rPr>
            </a:br>
            <a:endParaRPr lang="en-US" sz="2400" dirty="0">
              <a:highlight>
                <a:srgbClr val="FFFF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6">
            <a:extLst>
              <a:ext uri="{FF2B5EF4-FFF2-40B4-BE49-F238E27FC236}">
                <a16:creationId xmlns:a16="http://schemas.microsoft.com/office/drawing/2014/main" id="{E55D8491-53AF-0A35-9985-BD97A6F038C2}"/>
              </a:ext>
            </a:extLst>
          </p:cNvPr>
          <p:cNvSpPr txBox="1">
            <a:spLocks noChangeArrowheads="1"/>
          </p:cNvSpPr>
          <p:nvPr/>
        </p:nvSpPr>
        <p:spPr bwMode="auto">
          <a:xfrm>
            <a:off x="5105400" y="5930900"/>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a:t>
            </a:r>
          </a:p>
        </p:txBody>
      </p:sp>
      <p:pic>
        <p:nvPicPr>
          <p:cNvPr id="9" name="Picture 8">
            <a:extLst>
              <a:ext uri="{FF2B5EF4-FFF2-40B4-BE49-F238E27FC236}">
                <a16:creationId xmlns:a16="http://schemas.microsoft.com/office/drawing/2014/main" id="{FA5D4BBF-F758-A5B4-47E7-E808D60C1EEC}"/>
              </a:ext>
            </a:extLst>
          </p:cNvPr>
          <p:cNvPicPr>
            <a:picLocks noChangeAspect="1"/>
          </p:cNvPicPr>
          <p:nvPr/>
        </p:nvPicPr>
        <p:blipFill>
          <a:blip r:embed="rId4"/>
          <a:stretch>
            <a:fillRect/>
          </a:stretch>
        </p:blipFill>
        <p:spPr>
          <a:xfrm>
            <a:off x="865522" y="1417638"/>
            <a:ext cx="7412955" cy="4933894"/>
          </a:xfrm>
          <a:prstGeom prst="rect">
            <a:avLst/>
          </a:prstGeom>
        </p:spPr>
      </p:pic>
      <p:sp>
        <p:nvSpPr>
          <p:cNvPr id="2" name="Title 1">
            <a:extLst>
              <a:ext uri="{FF2B5EF4-FFF2-40B4-BE49-F238E27FC236}">
                <a16:creationId xmlns:a16="http://schemas.microsoft.com/office/drawing/2014/main" id="{4228E1B9-261C-2C4B-849B-47507BDBF89E}"/>
              </a:ext>
            </a:extLst>
          </p:cNvPr>
          <p:cNvSpPr txBox="1">
            <a:spLocks/>
          </p:cNvSpPr>
          <p:nvPr/>
        </p:nvSpPr>
        <p:spPr>
          <a:xfrm>
            <a:off x="457200" y="274638"/>
            <a:ext cx="8229600" cy="1143000"/>
          </a:xfrm>
          <a:prstGeom prst="rect">
            <a:avLst/>
          </a:prstGeom>
        </p:spPr>
        <p:txBody>
          <a:bodyPr lIns="91440" tIns="45720" rIns="91440" bIns="45720" anchor="t">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a:t>Promote Awareness Of Safe Storing And Disposing Of Prescription Opioids</a:t>
            </a:r>
          </a:p>
        </p:txBody>
      </p:sp>
      <p:sp>
        <p:nvSpPr>
          <p:cNvPr id="3" name="TextBox 2">
            <a:extLst>
              <a:ext uri="{FF2B5EF4-FFF2-40B4-BE49-F238E27FC236}">
                <a16:creationId xmlns:a16="http://schemas.microsoft.com/office/drawing/2014/main" id="{FA6B807A-FDFF-8D7F-3EEC-181E09680AEE}"/>
              </a:ext>
            </a:extLst>
          </p:cNvPr>
          <p:cNvSpPr txBox="1"/>
          <p:nvPr/>
        </p:nvSpPr>
        <p:spPr>
          <a:xfrm>
            <a:off x="865522" y="6351532"/>
            <a:ext cx="7412955" cy="276999"/>
          </a:xfrm>
          <a:prstGeom prst="rect">
            <a:avLst/>
          </a:prstGeom>
          <a:noFill/>
        </p:spPr>
        <p:txBody>
          <a:bodyPr wrap="square" rtlCol="0">
            <a:spAutoFit/>
          </a:bodyPr>
          <a:lstStyle/>
          <a:p>
            <a:endParaRPr lang="en-US" sz="1200" dirty="0"/>
          </a:p>
        </p:txBody>
      </p:sp>
    </p:spTree>
    <p:custDataLst>
      <p:tags r:id="rId1"/>
    </p:custDataLst>
    <p:extLst>
      <p:ext uri="{BB962C8B-B14F-4D97-AF65-F5344CB8AC3E}">
        <p14:creationId xmlns:p14="http://schemas.microsoft.com/office/powerpoint/2010/main" val="1242613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5E29C79F-3B22-6D8E-4CA2-AB4C641747C7}"/>
              </a:ext>
            </a:extLst>
          </p:cNvPr>
          <p:cNvSpPr>
            <a:spLocks noGrp="1"/>
          </p:cNvSpPr>
          <p:nvPr>
            <p:ph type="title"/>
          </p:nvPr>
        </p:nvSpPr>
        <p:spPr>
          <a:xfrm>
            <a:off x="1066800" y="304800"/>
            <a:ext cx="6858000" cy="6019800"/>
          </a:xfrm>
        </p:spPr>
        <p:txBody>
          <a:bodyPr wrap="square" anchor="ctr">
            <a:noAutofit/>
          </a:bodyPr>
          <a:lstStyle/>
          <a:p>
            <a:pPr marL="0" indent="0" algn="ctr" eaLnBrk="1" hangingPunct="1">
              <a:lnSpc>
                <a:spcPct val="90000"/>
              </a:lnSpc>
              <a:buFont typeface="Arial" panose="020B0604020202020204" pitchFamily="34" charset="0"/>
              <a:buNone/>
            </a:pPr>
            <a:r>
              <a:rPr lang="en-US" altLang="en-US" sz="3600" dirty="0"/>
              <a:t>Educational Resources</a:t>
            </a:r>
          </a:p>
        </p:txBody>
      </p:sp>
    </p:spTree>
    <p:custDataLst>
      <p:tags r:id="rId1"/>
    </p:custDataLst>
    <p:extLst>
      <p:ext uri="{BB962C8B-B14F-4D97-AF65-F5344CB8AC3E}">
        <p14:creationId xmlns:p14="http://schemas.microsoft.com/office/powerpoint/2010/main" val="34174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7BA7-E472-4DAC-B64F-0FE6BB34FE75}"/>
              </a:ext>
            </a:extLst>
          </p:cNvPr>
          <p:cNvSpPr>
            <a:spLocks noGrp="1"/>
          </p:cNvSpPr>
          <p:nvPr>
            <p:ph type="title"/>
          </p:nvPr>
        </p:nvSpPr>
        <p:spPr>
          <a:xfrm>
            <a:off x="98854" y="274638"/>
            <a:ext cx="8946292" cy="1143000"/>
          </a:xfrm>
        </p:spPr>
        <p:txBody>
          <a:bodyPr>
            <a:normAutofit/>
          </a:bodyPr>
          <a:lstStyle/>
          <a:p>
            <a:r>
              <a:rPr lang="en-US" sz="4000" dirty="0"/>
              <a:t>Resources to Support Additional Education</a:t>
            </a:r>
          </a:p>
        </p:txBody>
      </p:sp>
      <p:pic>
        <p:nvPicPr>
          <p:cNvPr id="5" name="Content Placeholder 4" descr="Application&#10;&#10;Description automatically generated with medium confidence">
            <a:extLst>
              <a:ext uri="{FF2B5EF4-FFF2-40B4-BE49-F238E27FC236}">
                <a16:creationId xmlns:a16="http://schemas.microsoft.com/office/drawing/2014/main" id="{34E0BFC1-8CE1-8DDC-580B-0792EFD4FE54}"/>
              </a:ext>
            </a:extLst>
          </p:cNvPr>
          <p:cNvPicPr>
            <a:picLocks noGrp="1" noRot="1" noChangeAspect="1" noMove="1" noResize="1" noEditPoints="1" noAdjustHandles="1" noChangeArrowheads="1" noChangeShapeType="1" noCrop="1"/>
          </p:cNvPicPr>
          <p:nvPr>
            <p:ph idx="1"/>
          </p:nvPr>
        </p:nvPicPr>
        <p:blipFill>
          <a:blip r:embed="rId4">
            <a:extLst>
              <a:ext uri="{28A0092B-C50C-407E-A947-70E740481C1C}">
                <a14:useLocalDpi xmlns:a14="http://schemas.microsoft.com/office/drawing/2010/main" val="0"/>
              </a:ext>
            </a:extLst>
          </a:blip>
          <a:stretch>
            <a:fillRect/>
          </a:stretch>
        </p:blipFill>
        <p:spPr>
          <a:xfrm>
            <a:off x="300091" y="3850506"/>
            <a:ext cx="7863840" cy="2853592"/>
          </a:xfrm>
        </p:spPr>
      </p:pic>
      <p:sp>
        <p:nvSpPr>
          <p:cNvPr id="6" name="TextBox 5">
            <a:extLst>
              <a:ext uri="{FF2B5EF4-FFF2-40B4-BE49-F238E27FC236}">
                <a16:creationId xmlns:a16="http://schemas.microsoft.com/office/drawing/2014/main" id="{7EC4BAD5-C840-780D-C40E-6CF73576FE52}"/>
              </a:ext>
            </a:extLst>
          </p:cNvPr>
          <p:cNvSpPr txBox="1">
            <a:spLocks noGrp="1" noRot="1" noMove="1" noResize="1" noEditPoints="1" noAdjustHandles="1" noChangeArrowheads="1" noChangeShapeType="1"/>
          </p:cNvSpPr>
          <p:nvPr/>
        </p:nvSpPr>
        <p:spPr>
          <a:xfrm>
            <a:off x="98854" y="1172850"/>
            <a:ext cx="8884508" cy="2677656"/>
          </a:xfrm>
          <a:prstGeom prst="rect">
            <a:avLst/>
          </a:prstGeom>
          <a:noFill/>
        </p:spPr>
        <p:txBody>
          <a:bodyPr wrap="square">
            <a:spAutoFit/>
          </a:bodyPr>
          <a:lstStyle/>
          <a:p>
            <a:pPr eaLnBrk="1" hangingPunct="1"/>
            <a:r>
              <a:rPr lang="en-US" altLang="en-US" sz="2400" dirty="0"/>
              <a:t>Visit the </a:t>
            </a:r>
            <a:r>
              <a:rPr lang="en-US" altLang="en-US" sz="2400" u="sng" dirty="0">
                <a:solidFill>
                  <a:srgbClr val="0070C0"/>
                </a:solidFill>
              </a:rPr>
              <a:t>NASN Naloxone Toolkit landing page </a:t>
            </a:r>
            <a:r>
              <a:rPr lang="en-US" altLang="en-US" sz="2400" dirty="0">
                <a:highlight>
                  <a:srgbClr val="FFFF00"/>
                </a:highlight>
              </a:rPr>
              <a:t>[hyperlink once finalized] </a:t>
            </a:r>
            <a:r>
              <a:rPr lang="en-US" altLang="en-US" sz="2400" dirty="0"/>
              <a:t>for additional resources, including:</a:t>
            </a:r>
          </a:p>
          <a:p>
            <a:pPr marL="742950" lvl="1" indent="-285750" eaLnBrk="1" hangingPunct="1">
              <a:buFont typeface="Arial" panose="020B0604020202020204" pitchFamily="34" charset="0"/>
              <a:buChar char="•"/>
            </a:pPr>
            <a:r>
              <a:rPr lang="en-US" sz="2400" dirty="0"/>
              <a:t>Sample Policies and Policy Development Resources</a:t>
            </a:r>
          </a:p>
          <a:p>
            <a:pPr marL="742950" lvl="1" indent="-285750" eaLnBrk="1" hangingPunct="1">
              <a:buFont typeface="Arial" panose="020B0604020202020204" pitchFamily="34" charset="0"/>
              <a:buChar char="•"/>
            </a:pPr>
            <a:r>
              <a:rPr lang="en-US" sz="2400" dirty="0"/>
              <a:t>Sample Protocols and Protocol Development Resources</a:t>
            </a:r>
          </a:p>
          <a:p>
            <a:pPr marL="742950" lvl="1" indent="-285750" eaLnBrk="1" hangingPunct="1">
              <a:buFont typeface="Arial" panose="020B0604020202020204" pitchFamily="34" charset="0"/>
              <a:buChar char="•"/>
            </a:pPr>
            <a:r>
              <a:rPr lang="en-US" sz="2400" dirty="0"/>
              <a:t>Overdose, Naloxone, and Opioids Education</a:t>
            </a:r>
          </a:p>
          <a:p>
            <a:pPr marL="742950" lvl="1" indent="-285750" eaLnBrk="1" hangingPunct="1">
              <a:buFont typeface="Arial" panose="020B0604020202020204" pitchFamily="34" charset="0"/>
              <a:buChar char="•"/>
            </a:pPr>
            <a:r>
              <a:rPr lang="en-US" sz="2400" dirty="0"/>
              <a:t>Substance Use Treatment Resources</a:t>
            </a:r>
          </a:p>
          <a:p>
            <a:pPr marL="742950" lvl="1" indent="-285750" eaLnBrk="1" hangingPunct="1">
              <a:buFont typeface="Arial" panose="020B0604020202020204" pitchFamily="34" charset="0"/>
              <a:buChar char="•"/>
            </a:pPr>
            <a:r>
              <a:rPr lang="en-US" sz="2400" dirty="0"/>
              <a:t>Communication Resources</a:t>
            </a:r>
          </a:p>
        </p:txBody>
      </p:sp>
      <p:sp>
        <p:nvSpPr>
          <p:cNvPr id="3" name="TextBox 2">
            <a:extLst>
              <a:ext uri="{FF2B5EF4-FFF2-40B4-BE49-F238E27FC236}">
                <a16:creationId xmlns:a16="http://schemas.microsoft.com/office/drawing/2014/main" id="{AF8E3E9C-4C34-61C3-CC88-37A59CB11579}"/>
              </a:ext>
            </a:extLst>
          </p:cNvPr>
          <p:cNvSpPr txBox="1">
            <a:spLocks noGrp="1" noRot="1" noMove="1" noResize="1" noEditPoints="1" noAdjustHandles="1" noChangeArrowheads="1" noChangeShapeType="1"/>
          </p:cNvSpPr>
          <p:nvPr/>
        </p:nvSpPr>
        <p:spPr>
          <a:xfrm>
            <a:off x="1297460" y="6573293"/>
            <a:ext cx="7426410" cy="276999"/>
          </a:xfrm>
          <a:prstGeom prst="rect">
            <a:avLst/>
          </a:prstGeom>
          <a:noFill/>
        </p:spPr>
        <p:txBody>
          <a:bodyPr wrap="square" rtlCol="0">
            <a:spAutoFit/>
          </a:bodyPr>
          <a:lstStyle/>
          <a:p>
            <a:r>
              <a:rPr lang="en-US" sz="1200" dirty="0"/>
              <a:t>							(NASN, 2023)</a:t>
            </a:r>
          </a:p>
        </p:txBody>
      </p:sp>
    </p:spTree>
    <p:custDataLst>
      <p:tags r:id="rId1"/>
    </p:custDataLst>
    <p:extLst>
      <p:ext uri="{BB962C8B-B14F-4D97-AF65-F5344CB8AC3E}">
        <p14:creationId xmlns:p14="http://schemas.microsoft.com/office/powerpoint/2010/main" val="296015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9504-4A01-C257-79D4-9069121BC4DA}"/>
              </a:ext>
            </a:extLst>
          </p:cNvPr>
          <p:cNvSpPr>
            <a:spLocks noGrp="1"/>
          </p:cNvSpPr>
          <p:nvPr>
            <p:ph type="title"/>
          </p:nvPr>
        </p:nvSpPr>
        <p:spPr>
          <a:xfrm>
            <a:off x="457200" y="2857500"/>
            <a:ext cx="8229600" cy="1143000"/>
          </a:xfrm>
        </p:spPr>
        <p:txBody>
          <a:bodyPr>
            <a:noAutofit/>
          </a:bodyPr>
          <a:lstStyle/>
          <a:p>
            <a:pPr algn="ctr"/>
            <a:r>
              <a:rPr lang="en-US" sz="3600" dirty="0"/>
              <a:t>Scope of the problem: The drug overdose crisis</a:t>
            </a:r>
          </a:p>
        </p:txBody>
      </p:sp>
    </p:spTree>
    <p:extLst>
      <p:ext uri="{BB962C8B-B14F-4D97-AF65-F5344CB8AC3E}">
        <p14:creationId xmlns:p14="http://schemas.microsoft.com/office/powerpoint/2010/main" val="26856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C9E4E0E-20A4-292C-73CF-73FC5EE74D03}"/>
              </a:ext>
            </a:extLst>
          </p:cNvPr>
          <p:cNvSpPr>
            <a:spLocks noGrp="1"/>
          </p:cNvSpPr>
          <p:nvPr>
            <p:ph type="subTitle" idx="1"/>
          </p:nvPr>
        </p:nvSpPr>
        <p:spPr>
          <a:xfrm>
            <a:off x="995468" y="3094524"/>
            <a:ext cx="6858000" cy="668951"/>
          </a:xfrm>
        </p:spPr>
        <p:txBody>
          <a:bodyPr vert="horz" lIns="91440" tIns="45720" rIns="91440" bIns="45720" rtlCol="0" anchor="t">
            <a:normAutofit/>
          </a:bodyPr>
          <a:lstStyle/>
          <a:p>
            <a:r>
              <a:rPr lang="en-US" sz="3600" dirty="0"/>
              <a:t>Questions?</a:t>
            </a:r>
          </a:p>
        </p:txBody>
      </p:sp>
    </p:spTree>
    <p:extLst>
      <p:ext uri="{BB962C8B-B14F-4D97-AF65-F5344CB8AC3E}">
        <p14:creationId xmlns:p14="http://schemas.microsoft.com/office/powerpoint/2010/main" val="393120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35E2E-32A7-67D2-CF3E-FB5BB2C3F8E0}"/>
              </a:ext>
            </a:extLst>
          </p:cNvPr>
          <p:cNvSpPr>
            <a:spLocks noGrp="1"/>
          </p:cNvSpPr>
          <p:nvPr>
            <p:ph type="ctrTitle"/>
          </p:nvPr>
        </p:nvSpPr>
        <p:spPr/>
        <p:txBody>
          <a:bodyPr>
            <a:normAutofit/>
          </a:bodyPr>
          <a:lstStyle/>
          <a:p>
            <a:r>
              <a:rPr lang="en-US" sz="3600" dirty="0"/>
              <a:t>Thank you!</a:t>
            </a:r>
          </a:p>
        </p:txBody>
      </p:sp>
      <p:sp>
        <p:nvSpPr>
          <p:cNvPr id="5" name="Subtitle 4">
            <a:extLst>
              <a:ext uri="{FF2B5EF4-FFF2-40B4-BE49-F238E27FC236}">
                <a16:creationId xmlns:a16="http://schemas.microsoft.com/office/drawing/2014/main" id="{A54722D6-478F-AB2F-C821-450B8C25D466}"/>
              </a:ext>
            </a:extLst>
          </p:cNvPr>
          <p:cNvSpPr>
            <a:spLocks noGrp="1"/>
          </p:cNvSpPr>
          <p:nvPr>
            <p:ph type="subTitle" idx="1"/>
          </p:nvPr>
        </p:nvSpPr>
        <p:spPr/>
        <p:txBody>
          <a:bodyPr vert="horz" lIns="91440" tIns="45720" rIns="91440" bIns="45720" rtlCol="0" anchor="t">
            <a:normAutofit/>
          </a:bodyPr>
          <a:lstStyle/>
          <a:p>
            <a:r>
              <a:rPr lang="en-US" sz="2400" dirty="0">
                <a:highlight>
                  <a:srgbClr val="FFFF00"/>
                </a:highlight>
                <a:ea typeface="Calibri"/>
                <a:cs typeface="Calibri"/>
              </a:rPr>
              <a:t>PRESENTER NAME </a:t>
            </a:r>
          </a:p>
          <a:p>
            <a:r>
              <a:rPr lang="en-US" sz="2400" dirty="0">
                <a:highlight>
                  <a:srgbClr val="FFFF00"/>
                </a:highlight>
                <a:ea typeface="Calibri"/>
                <a:cs typeface="Calibri"/>
              </a:rPr>
              <a:t>CONTACT INFORMATION</a:t>
            </a:r>
            <a:endParaRPr lang="en-US" sz="2400" dirty="0">
              <a:highlight>
                <a:srgbClr val="FFFF00"/>
              </a:highlight>
            </a:endParaRPr>
          </a:p>
          <a:p>
            <a:endParaRPr lang="en-US" dirty="0">
              <a:ea typeface="Calibri"/>
              <a:cs typeface="Calibri"/>
            </a:endParaRPr>
          </a:p>
        </p:txBody>
      </p:sp>
    </p:spTree>
    <p:extLst>
      <p:ext uri="{BB962C8B-B14F-4D97-AF65-F5344CB8AC3E}">
        <p14:creationId xmlns:p14="http://schemas.microsoft.com/office/powerpoint/2010/main" val="3177083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C9E4E0E-20A4-292C-73CF-73FC5EE74D03}"/>
              </a:ext>
            </a:extLst>
          </p:cNvPr>
          <p:cNvSpPr>
            <a:spLocks noGrp="1"/>
          </p:cNvSpPr>
          <p:nvPr>
            <p:ph type="subTitle" idx="1"/>
          </p:nvPr>
        </p:nvSpPr>
        <p:spPr>
          <a:xfrm>
            <a:off x="775974" y="360075"/>
            <a:ext cx="7592052" cy="743511"/>
          </a:xfrm>
        </p:spPr>
        <p:txBody>
          <a:bodyPr vert="horz" lIns="91440" tIns="45720" rIns="91440" bIns="45720" rtlCol="0" anchor="t">
            <a:normAutofit/>
          </a:bodyPr>
          <a:lstStyle/>
          <a:p>
            <a:r>
              <a:rPr lang="en-US" sz="3600" dirty="0">
                <a:highlight>
                  <a:srgbClr val="FFFF00"/>
                </a:highlight>
                <a:latin typeface="+mj-lt"/>
              </a:rPr>
              <a:t>References</a:t>
            </a:r>
          </a:p>
        </p:txBody>
      </p:sp>
      <p:sp>
        <p:nvSpPr>
          <p:cNvPr id="2" name="TextBox 1">
            <a:extLst>
              <a:ext uri="{FF2B5EF4-FFF2-40B4-BE49-F238E27FC236}">
                <a16:creationId xmlns:a16="http://schemas.microsoft.com/office/drawing/2014/main" id="{0FFA33C2-138C-BEF1-AC55-9D11216F1823}"/>
              </a:ext>
            </a:extLst>
          </p:cNvPr>
          <p:cNvSpPr txBox="1"/>
          <p:nvPr/>
        </p:nvSpPr>
        <p:spPr>
          <a:xfrm>
            <a:off x="244365" y="1103586"/>
            <a:ext cx="8655269" cy="4747453"/>
          </a:xfrm>
          <a:prstGeom prst="rect">
            <a:avLst/>
          </a:prstGeom>
          <a:noFill/>
        </p:spPr>
        <p:txBody>
          <a:bodyPr wrap="square" rtlCol="0">
            <a:spAutoFit/>
          </a:bodyPr>
          <a:lstStyle/>
          <a:p>
            <a:r>
              <a:rPr lang="en-US" altLang="en-US" sz="1100" dirty="0" err="1"/>
              <a:t>Adamis</a:t>
            </a:r>
            <a:r>
              <a:rPr lang="en-US" altLang="en-US" sz="1100" dirty="0"/>
              <a:t> Pharmaceuticals Corp. (2019) </a:t>
            </a:r>
            <a:r>
              <a:rPr lang="en-US" altLang="en-US" sz="1100" dirty="0">
                <a:hlinkClick r:id="rId3"/>
              </a:rPr>
              <a:t>https://zimhi.com/wp-content/uploads/2022/03/ZIMHI-Prescribing-Information.pdf</a:t>
            </a:r>
            <a:endParaRPr lang="en-US" altLang="en-US" sz="1100" dirty="0"/>
          </a:p>
          <a:p>
            <a:r>
              <a:rPr lang="en-US" altLang="en-US" sz="1100" dirty="0" err="1"/>
              <a:t>Amphastar</a:t>
            </a:r>
            <a:r>
              <a:rPr lang="en-US" altLang="en-US" sz="1100" dirty="0"/>
              <a:t> Pharmaceuticals, 2016 - </a:t>
            </a:r>
            <a:r>
              <a:rPr lang="en-US" altLang="en-US" sz="1100" dirty="0">
                <a:hlinkClick r:id="rId4"/>
              </a:rPr>
              <a:t>https://amphastar.com/assets/naloxone_9-182.pdf</a:t>
            </a:r>
            <a:endParaRPr lang="en-US" altLang="en-US" sz="1100" dirty="0"/>
          </a:p>
          <a:p>
            <a:r>
              <a:rPr lang="en-US" sz="1100" b="0" i="0" kern="1200" dirty="0">
                <a:solidFill>
                  <a:schemeClr val="tx1"/>
                </a:solidFill>
                <a:effectLst/>
                <a:latin typeface="+mn-lt"/>
                <a:ea typeface="+mn-ea"/>
                <a:cs typeface="+mn-cs"/>
              </a:rPr>
              <a:t>Centers for Disease Control and Prevention. (2023) </a:t>
            </a:r>
            <a:r>
              <a:rPr lang="en-US" sz="1100" b="0" i="1" kern="1200" dirty="0">
                <a:solidFill>
                  <a:schemeClr val="tx1"/>
                </a:solidFill>
                <a:effectLst/>
                <a:latin typeface="+mn-lt"/>
                <a:ea typeface="+mn-ea"/>
                <a:cs typeface="+mn-cs"/>
              </a:rPr>
              <a:t>Overdose Graphics. </a:t>
            </a:r>
            <a:r>
              <a:rPr lang="en-US" sz="1100" b="0" kern="1200" dirty="0">
                <a:solidFill>
                  <a:schemeClr val="tx1"/>
                </a:solidFill>
                <a:effectLst/>
                <a:latin typeface="+mn-lt"/>
                <a:ea typeface="+mn-ea"/>
                <a:cs typeface="+mn-cs"/>
              </a:rPr>
              <a:t>Retrieved from </a:t>
            </a:r>
          </a:p>
          <a:p>
            <a:pPr lvl="1"/>
            <a:r>
              <a:rPr lang="en-US" sz="1100" dirty="0">
                <a:hlinkClick r:id="rId5"/>
              </a:rPr>
              <a:t>https://www.cdc.gov/drugoverdose/resources/graphics/overdose.html</a:t>
            </a:r>
            <a:endParaRPr lang="en-US" sz="1100" dirty="0"/>
          </a:p>
          <a:p>
            <a:r>
              <a:rPr lang="en-US" sz="1100" b="0" i="0" kern="1200" dirty="0">
                <a:solidFill>
                  <a:schemeClr val="tx1"/>
                </a:solidFill>
                <a:effectLst/>
                <a:latin typeface="+mn-lt"/>
                <a:ea typeface="+mn-ea"/>
                <a:cs typeface="+mn-cs"/>
              </a:rPr>
              <a:t>Centers for Disease Control and Prevention. (2023) </a:t>
            </a:r>
            <a:r>
              <a:rPr lang="en-US" sz="1100" b="0" i="1" kern="1200" dirty="0">
                <a:solidFill>
                  <a:schemeClr val="tx1"/>
                </a:solidFill>
                <a:effectLst/>
                <a:latin typeface="+mn-lt"/>
                <a:ea typeface="+mn-ea"/>
                <a:cs typeface="+mn-cs"/>
              </a:rPr>
              <a:t>Synthetic Opioid Overdose Data. </a:t>
            </a:r>
            <a:r>
              <a:rPr lang="en-US" sz="1100" b="0" kern="1200" dirty="0">
                <a:solidFill>
                  <a:schemeClr val="tx1"/>
                </a:solidFill>
                <a:effectLst/>
                <a:latin typeface="+mn-lt"/>
                <a:ea typeface="+mn-ea"/>
                <a:cs typeface="+mn-cs"/>
              </a:rPr>
              <a:t>Retrieved from</a:t>
            </a:r>
            <a:endParaRPr lang="en-US" sz="1100" dirty="0"/>
          </a:p>
          <a:p>
            <a:pPr lvl="1"/>
            <a:r>
              <a:rPr lang="en-US" altLang="en-US" sz="1100" dirty="0">
                <a:latin typeface="+mn-lt"/>
                <a:hlinkClick r:id="rId6"/>
              </a:rPr>
              <a:t>https://www.cdc.gov/drugoverdose/deaths/synthetic/index.html</a:t>
            </a:r>
            <a:endParaRPr lang="en-US" altLang="en-US" sz="1100" dirty="0">
              <a:latin typeface="+mn-lt"/>
            </a:endParaRPr>
          </a:p>
          <a:p>
            <a:r>
              <a:rPr lang="en-US" sz="1100" b="0" i="0" kern="1200" dirty="0">
                <a:solidFill>
                  <a:schemeClr val="tx1"/>
                </a:solidFill>
                <a:effectLst/>
                <a:latin typeface="+mn-lt"/>
                <a:ea typeface="+mn-ea"/>
                <a:cs typeface="+mn-cs"/>
              </a:rPr>
              <a:t>Centers for Disease Control and Prevention. (2023) </a:t>
            </a:r>
            <a:r>
              <a:rPr lang="en-US" sz="1100" b="0" i="1" kern="1200" dirty="0">
                <a:solidFill>
                  <a:schemeClr val="tx1"/>
                </a:solidFill>
                <a:effectLst/>
                <a:latin typeface="+mn-lt"/>
                <a:ea typeface="+mn-ea"/>
                <a:cs typeface="+mn-cs"/>
              </a:rPr>
              <a:t>Fentanyl Facts. </a:t>
            </a:r>
            <a:r>
              <a:rPr lang="en-US" sz="1100" b="0" kern="1200" dirty="0">
                <a:solidFill>
                  <a:schemeClr val="tx1"/>
                </a:solidFill>
                <a:effectLst/>
                <a:latin typeface="+mn-lt"/>
                <a:ea typeface="+mn-ea"/>
                <a:cs typeface="+mn-cs"/>
              </a:rPr>
              <a:t>Retrieved from</a:t>
            </a:r>
            <a:endParaRPr lang="en-US" altLang="en-US" sz="1100" dirty="0">
              <a:latin typeface="+mn-lt"/>
            </a:endParaRPr>
          </a:p>
          <a:p>
            <a:pPr lvl="1" defTabSz="457200">
              <a:spcBef>
                <a:spcPct val="30000"/>
              </a:spcBef>
              <a:defRPr/>
            </a:pPr>
            <a:r>
              <a:rPr lang="en-US" sz="1100" dirty="0">
                <a:latin typeface="+mn-lt"/>
                <a:hlinkClick r:id="rId7"/>
              </a:rPr>
              <a:t>https://www.cdc.gov/stopoverdose/fentanyl/index.html</a:t>
            </a:r>
            <a:endParaRPr lang="en-US" sz="1100" dirty="0">
              <a:latin typeface="+mn-lt"/>
            </a:endParaRPr>
          </a:p>
          <a:p>
            <a:pPr defTabSz="457200">
              <a:spcBef>
                <a:spcPct val="30000"/>
              </a:spcBef>
              <a:defRPr/>
            </a:pPr>
            <a:r>
              <a:rPr lang="en-US" sz="1100" b="0" i="0" kern="1200" dirty="0">
                <a:solidFill>
                  <a:schemeClr val="tx1"/>
                </a:solidFill>
                <a:effectLst/>
                <a:latin typeface="+mn-lt"/>
                <a:ea typeface="+mn-ea"/>
                <a:cs typeface="+mn-cs"/>
              </a:rPr>
              <a:t>Centers for Disease Control and Prevention. (2023) </a:t>
            </a:r>
            <a:r>
              <a:rPr lang="en-US" sz="1100" b="0" i="1" kern="1200" dirty="0">
                <a:solidFill>
                  <a:schemeClr val="tx1"/>
                </a:solidFill>
                <a:effectLst/>
                <a:latin typeface="+mn-lt"/>
                <a:ea typeface="+mn-ea"/>
                <a:cs typeface="+mn-cs"/>
              </a:rPr>
              <a:t>Fentanyl Test Strips: A Harm Reduction Strategy. </a:t>
            </a:r>
            <a:r>
              <a:rPr lang="en-US" sz="1100" b="0" kern="1200" dirty="0">
                <a:solidFill>
                  <a:schemeClr val="tx1"/>
                </a:solidFill>
                <a:effectLst/>
                <a:latin typeface="+mn-lt"/>
                <a:ea typeface="+mn-ea"/>
                <a:cs typeface="+mn-cs"/>
              </a:rPr>
              <a:t>Retrieved from</a:t>
            </a:r>
            <a:endParaRPr lang="en-US" sz="1100" dirty="0">
              <a:latin typeface="+mn-lt"/>
            </a:endParaRPr>
          </a:p>
          <a:p>
            <a:pPr lvl="1" defTabSz="457200">
              <a:spcBef>
                <a:spcPct val="30000"/>
              </a:spcBef>
              <a:defRPr/>
            </a:pPr>
            <a:r>
              <a:rPr lang="en-US" sz="1100" dirty="0">
                <a:latin typeface="+mn-lt"/>
                <a:hlinkClick r:id="rId8"/>
              </a:rPr>
              <a:t>https://www.cdc.gov/stopoverdose/fentanyl/fentanyl-test-strips.html</a:t>
            </a:r>
            <a:endParaRPr lang="en-US" sz="1100" dirty="0">
              <a:latin typeface="+mn-lt"/>
            </a:endParaRPr>
          </a:p>
          <a:p>
            <a:pPr defTabSz="457200">
              <a:spcBef>
                <a:spcPct val="30000"/>
              </a:spcBef>
              <a:defRPr/>
            </a:pPr>
            <a:r>
              <a:rPr lang="en-US" sz="1100" b="0" i="0" kern="1200" dirty="0">
                <a:solidFill>
                  <a:schemeClr val="tx1"/>
                </a:solidFill>
                <a:effectLst/>
                <a:latin typeface="+mn-lt"/>
                <a:ea typeface="+mn-ea"/>
                <a:cs typeface="+mn-cs"/>
              </a:rPr>
              <a:t>Centers for Disease Control and Prevention. (2023) </a:t>
            </a:r>
            <a:r>
              <a:rPr lang="en-US" sz="1100" b="0" i="1" kern="1200" dirty="0">
                <a:solidFill>
                  <a:schemeClr val="tx1"/>
                </a:solidFill>
                <a:effectLst/>
                <a:latin typeface="+mn-lt"/>
                <a:ea typeface="+mn-ea"/>
                <a:cs typeface="+mn-cs"/>
              </a:rPr>
              <a:t>Life Saving Naloxone. </a:t>
            </a:r>
            <a:r>
              <a:rPr lang="en-US" sz="1100" b="0" kern="1200" dirty="0">
                <a:solidFill>
                  <a:schemeClr val="tx1"/>
                </a:solidFill>
                <a:effectLst/>
                <a:latin typeface="+mn-lt"/>
                <a:ea typeface="+mn-ea"/>
                <a:cs typeface="+mn-cs"/>
              </a:rPr>
              <a:t>Retrieved from</a:t>
            </a:r>
            <a:endParaRPr lang="en-US" sz="1100" dirty="0">
              <a:latin typeface="+mn-lt"/>
            </a:endParaRPr>
          </a:p>
          <a:p>
            <a:pPr lvl="1" defTabSz="457200">
              <a:spcBef>
                <a:spcPct val="30000"/>
              </a:spcBef>
              <a:defRPr/>
            </a:pPr>
            <a:r>
              <a:rPr lang="en-US" sz="1100" u="none" dirty="0">
                <a:hlinkClick r:id="rId9"/>
              </a:rPr>
              <a:t>https://www.cdc.gov/stopoverdose/naloxone/index.html</a:t>
            </a:r>
            <a:endParaRPr lang="en-US" sz="1100" u="none" dirty="0"/>
          </a:p>
          <a:p>
            <a:r>
              <a:rPr lang="en-US" sz="1100" dirty="0" err="1">
                <a:solidFill>
                  <a:srgbClr val="212121"/>
                </a:solidFill>
                <a:latin typeface="+mn-lt"/>
              </a:rPr>
              <a:t>Enteen</a:t>
            </a:r>
            <a:r>
              <a:rPr lang="en-US" sz="1100" b="0" i="0" dirty="0">
                <a:solidFill>
                  <a:srgbClr val="212121"/>
                </a:solidFill>
                <a:effectLst/>
                <a:latin typeface="+mn-lt"/>
              </a:rPr>
              <a:t> L, Bauer J, McLean R, et al. Overdose prevention and naloxone prescription for opioid users in San Francisco. </a:t>
            </a:r>
            <a:r>
              <a:rPr lang="en-US" sz="1100" b="0" i="1" dirty="0">
                <a:solidFill>
                  <a:srgbClr val="212121"/>
                </a:solidFill>
                <a:effectLst/>
                <a:latin typeface="+mn-lt"/>
              </a:rPr>
              <a:t>J Urban Health</a:t>
            </a:r>
            <a:r>
              <a:rPr lang="en-US" sz="1100" b="0" i="0" dirty="0">
                <a:solidFill>
                  <a:srgbClr val="212121"/>
                </a:solidFill>
                <a:effectLst/>
                <a:latin typeface="+mn-lt"/>
              </a:rPr>
              <a:t>. </a:t>
            </a:r>
          </a:p>
          <a:p>
            <a:pPr lvl="1"/>
            <a:r>
              <a:rPr lang="en-US" sz="1100" b="0" i="0" dirty="0">
                <a:solidFill>
                  <a:srgbClr val="212121"/>
                </a:solidFill>
                <a:effectLst/>
                <a:latin typeface="+mn-lt"/>
              </a:rPr>
              <a:t>2010;87(6):931-941. doi:10.1007/s11524-010-9495-8</a:t>
            </a:r>
          </a:p>
          <a:p>
            <a:r>
              <a:rPr lang="en-US" sz="1100" dirty="0">
                <a:solidFill>
                  <a:srgbClr val="212121"/>
                </a:solidFill>
                <a:latin typeface="+mn-lt"/>
              </a:rPr>
              <a:t>Emergent Devices Inc. (2022) Narcan Nasal Spray 4 mg. </a:t>
            </a:r>
            <a:r>
              <a:rPr lang="en-US" altLang="en-US" sz="1100" dirty="0">
                <a:hlinkClick r:id="rId10"/>
              </a:rPr>
              <a:t>https://www.narcan.com/frequently-asked-questions/</a:t>
            </a:r>
            <a:endParaRPr lang="en-US" altLang="en-US" sz="1100" dirty="0"/>
          </a:p>
          <a:p>
            <a:r>
              <a:rPr lang="en-US" sz="1100" dirty="0" err="1">
                <a:latin typeface="+mn-lt"/>
              </a:rPr>
              <a:t>Hikma</a:t>
            </a:r>
            <a:r>
              <a:rPr lang="en-US" sz="1100" dirty="0">
                <a:latin typeface="+mn-lt"/>
              </a:rPr>
              <a:t> Pharmaceuticals USA Inc. (2023) </a:t>
            </a:r>
            <a:r>
              <a:rPr lang="en-US" altLang="en-US" sz="1100" dirty="0">
                <a:hlinkClick r:id="rId11"/>
              </a:rPr>
              <a:t>https://kloxxado.com/faqs/</a:t>
            </a:r>
            <a:endParaRPr lang="en-US" altLang="en-US" sz="1100" dirty="0"/>
          </a:p>
          <a:p>
            <a:r>
              <a:rPr lang="en-US" sz="1100" dirty="0">
                <a:latin typeface="+mn-lt"/>
              </a:rPr>
              <a:t>Legislative Analysis and Public Policy Association. (2022) Good </a:t>
            </a:r>
            <a:r>
              <a:rPr lang="en-US" sz="1100" dirty="0" err="1">
                <a:latin typeface="+mn-lt"/>
              </a:rPr>
              <a:t>Samarititan</a:t>
            </a:r>
            <a:r>
              <a:rPr lang="en-US" sz="1100" dirty="0">
                <a:latin typeface="+mn-lt"/>
              </a:rPr>
              <a:t> Fatal Overdose Prevention and Drug </a:t>
            </a:r>
            <a:r>
              <a:rPr lang="en-US" sz="1100" dirty="0" err="1">
                <a:latin typeface="+mn-lt"/>
              </a:rPr>
              <a:t>Indiced</a:t>
            </a:r>
            <a:r>
              <a:rPr lang="en-US" sz="1100" dirty="0">
                <a:latin typeface="+mn-lt"/>
              </a:rPr>
              <a:t> Homicide: </a:t>
            </a:r>
          </a:p>
          <a:p>
            <a:pPr lvl="1"/>
            <a:r>
              <a:rPr lang="en-US" sz="1100" dirty="0">
                <a:latin typeface="+mn-lt"/>
              </a:rPr>
              <a:t>Summary of State Laws. </a:t>
            </a:r>
            <a:r>
              <a:rPr lang="en-US" altLang="en-US" sz="1100" dirty="0">
                <a:hlinkClick r:id="rId12"/>
              </a:rPr>
              <a:t>https://zimhi.com/patients-and-caregivers/how-to-use-zimhi/</a:t>
            </a:r>
            <a:endParaRPr lang="en-US" altLang="en-US" sz="1100" dirty="0"/>
          </a:p>
          <a:p>
            <a:r>
              <a:rPr lang="en-US" sz="1100" dirty="0">
                <a:solidFill>
                  <a:srgbClr val="000000"/>
                </a:solidFill>
                <a:latin typeface="+mn-lt"/>
              </a:rPr>
              <a:t>National Institute of Drug Abuse, National Institute of Health (2023) </a:t>
            </a:r>
            <a:r>
              <a:rPr lang="en-US" sz="1100" i="1" dirty="0">
                <a:solidFill>
                  <a:srgbClr val="000000"/>
                </a:solidFill>
                <a:latin typeface="+mn-lt"/>
              </a:rPr>
              <a:t>Opioids</a:t>
            </a:r>
            <a:r>
              <a:rPr lang="en-US" sz="1100" dirty="0">
                <a:solidFill>
                  <a:srgbClr val="000000"/>
                </a:solidFill>
                <a:latin typeface="+mn-lt"/>
              </a:rPr>
              <a:t>. Retrieved from </a:t>
            </a:r>
          </a:p>
          <a:p>
            <a:pPr lvl="1"/>
            <a:r>
              <a:rPr lang="en-US" sz="1100" dirty="0">
                <a:latin typeface="+mn-lt"/>
                <a:hlinkClick r:id="rId13"/>
              </a:rPr>
              <a:t>https://nida.nih.gov/research-topics/opioids</a:t>
            </a:r>
            <a:endParaRPr lang="en-US" sz="1100" dirty="0">
              <a:latin typeface="+mn-lt"/>
            </a:endParaRPr>
          </a:p>
          <a:p>
            <a:r>
              <a:rPr lang="en-US" sz="1100" dirty="0">
                <a:solidFill>
                  <a:srgbClr val="000000"/>
                </a:solidFill>
                <a:latin typeface="+mn-lt"/>
              </a:rPr>
              <a:t>National Institute of Drug Abuse, National Institute of Health (2023) </a:t>
            </a:r>
            <a:r>
              <a:rPr lang="en-US" sz="1100" i="1" dirty="0">
                <a:solidFill>
                  <a:srgbClr val="000000"/>
                </a:solidFill>
                <a:latin typeface="+mn-lt"/>
              </a:rPr>
              <a:t>Commonly Used Drug Charts</a:t>
            </a:r>
            <a:r>
              <a:rPr lang="en-US" sz="1100" dirty="0">
                <a:solidFill>
                  <a:srgbClr val="000000"/>
                </a:solidFill>
                <a:latin typeface="+mn-lt"/>
              </a:rPr>
              <a:t>. Retrieved from </a:t>
            </a:r>
            <a:endParaRPr lang="en-US" sz="1100" dirty="0">
              <a:latin typeface="+mn-lt"/>
            </a:endParaRPr>
          </a:p>
          <a:p>
            <a:pPr lvl="1"/>
            <a:r>
              <a:rPr lang="en-US" sz="1100" dirty="0">
                <a:latin typeface="+mn-lt"/>
                <a:hlinkClick r:id="rId14"/>
              </a:rPr>
              <a:t>https://nida.nih.gov/research-topics/commonly-used-drugs-charts#prescription-opioids</a:t>
            </a:r>
            <a:endParaRPr lang="en-US" sz="1100" dirty="0">
              <a:latin typeface="+mn-lt"/>
            </a:endParaRPr>
          </a:p>
          <a:p>
            <a:r>
              <a:rPr lang="en-US" sz="1100" dirty="0">
                <a:solidFill>
                  <a:srgbClr val="000000"/>
                </a:solidFill>
                <a:latin typeface="+mn-lt"/>
              </a:rPr>
              <a:t>National Institute of Drug Abuse, National Institute of Health (2023) </a:t>
            </a:r>
            <a:r>
              <a:rPr lang="en-US" sz="1100" i="1" dirty="0">
                <a:solidFill>
                  <a:srgbClr val="000000"/>
                </a:solidFill>
                <a:latin typeface="+mn-lt"/>
              </a:rPr>
              <a:t>Prescription</a:t>
            </a:r>
            <a:r>
              <a:rPr lang="en-US" sz="1100" dirty="0">
                <a:solidFill>
                  <a:srgbClr val="000000"/>
                </a:solidFill>
                <a:latin typeface="+mn-lt"/>
              </a:rPr>
              <a:t> </a:t>
            </a:r>
            <a:r>
              <a:rPr lang="en-US" sz="1100" i="1" dirty="0">
                <a:solidFill>
                  <a:srgbClr val="000000"/>
                </a:solidFill>
                <a:latin typeface="+mn-lt"/>
              </a:rPr>
              <a:t>Opioids Drug Facts</a:t>
            </a:r>
            <a:r>
              <a:rPr lang="en-US" sz="1100" dirty="0">
                <a:solidFill>
                  <a:srgbClr val="000000"/>
                </a:solidFill>
                <a:latin typeface="+mn-lt"/>
              </a:rPr>
              <a:t>. Retrieved from </a:t>
            </a:r>
            <a:endParaRPr lang="en-US" sz="1100" dirty="0">
              <a:latin typeface="+mn-lt"/>
            </a:endParaRPr>
          </a:p>
          <a:p>
            <a:pPr lvl="1"/>
            <a:r>
              <a:rPr lang="en-US" sz="1100" dirty="0">
                <a:latin typeface="+mn-lt"/>
                <a:hlinkClick r:id="rId15"/>
              </a:rPr>
              <a:t>https://nida.nih.gov/publications/drugfacts/prescription-opioids</a:t>
            </a:r>
            <a:endParaRPr lang="en-US" sz="1100" dirty="0">
              <a:latin typeface="+mn-lt"/>
            </a:endParaRPr>
          </a:p>
          <a:p>
            <a:r>
              <a:rPr lang="en-US" sz="1100" dirty="0">
                <a:solidFill>
                  <a:srgbClr val="000000"/>
                </a:solidFill>
                <a:latin typeface="+mn-lt"/>
              </a:rPr>
              <a:t>National Institute of Drug Abuse, National Institute of Health (2023) </a:t>
            </a:r>
            <a:r>
              <a:rPr lang="en-US" sz="1100" i="1" dirty="0">
                <a:solidFill>
                  <a:srgbClr val="000000"/>
                </a:solidFill>
                <a:latin typeface="+mn-lt"/>
              </a:rPr>
              <a:t>Drug Overdose Death Rates</a:t>
            </a:r>
            <a:r>
              <a:rPr lang="en-US" sz="1100" dirty="0">
                <a:solidFill>
                  <a:srgbClr val="000000"/>
                </a:solidFill>
                <a:latin typeface="+mn-lt"/>
              </a:rPr>
              <a:t>. Retrieved from </a:t>
            </a:r>
            <a:endParaRPr lang="en-US" sz="1100" dirty="0">
              <a:latin typeface="+mn-lt"/>
            </a:endParaRPr>
          </a:p>
          <a:p>
            <a:pPr lvl="1"/>
            <a:r>
              <a:rPr lang="en-US" sz="1100" dirty="0">
                <a:latin typeface="+mn-lt"/>
                <a:hlinkClick r:id="rId16"/>
              </a:rPr>
              <a:t>https://nida.</a:t>
            </a:r>
            <a:r>
              <a:rPr lang="en-US" sz="1100" b="0" i="0" kern="1200" dirty="0">
                <a:effectLst/>
                <a:latin typeface="+mn-lt"/>
                <a:hlinkClick r:id="rId16"/>
              </a:rPr>
              <a:t>nih.gov</a:t>
            </a:r>
            <a:r>
              <a:rPr lang="en-US" sz="1100" dirty="0">
                <a:latin typeface="+mn-lt"/>
                <a:hlinkClick r:id="rId16"/>
              </a:rPr>
              <a:t>/research-topics/trends-statistics/overdose-death-rates</a:t>
            </a:r>
            <a:endParaRPr lang="en-US" sz="1100" dirty="0">
              <a:latin typeface="+mn-lt"/>
            </a:endParaRPr>
          </a:p>
        </p:txBody>
      </p:sp>
    </p:spTree>
    <p:extLst>
      <p:ext uri="{BB962C8B-B14F-4D97-AF65-F5344CB8AC3E}">
        <p14:creationId xmlns:p14="http://schemas.microsoft.com/office/powerpoint/2010/main" val="1028916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535E2E-32A7-67D2-CF3E-FB5BB2C3F8E0}"/>
              </a:ext>
            </a:extLst>
          </p:cNvPr>
          <p:cNvSpPr>
            <a:spLocks noGrp="1"/>
          </p:cNvSpPr>
          <p:nvPr>
            <p:ph type="ctrTitle"/>
          </p:nvPr>
        </p:nvSpPr>
        <p:spPr>
          <a:xfrm>
            <a:off x="1143000" y="283779"/>
            <a:ext cx="6858000" cy="814060"/>
          </a:xfrm>
        </p:spPr>
        <p:txBody>
          <a:bodyPr>
            <a:normAutofit/>
          </a:bodyPr>
          <a:lstStyle/>
          <a:p>
            <a:r>
              <a:rPr lang="en-US" sz="3600" dirty="0">
                <a:highlight>
                  <a:srgbClr val="FFFF00"/>
                </a:highlight>
              </a:rPr>
              <a:t>References</a:t>
            </a:r>
          </a:p>
        </p:txBody>
      </p:sp>
      <p:sp>
        <p:nvSpPr>
          <p:cNvPr id="4" name="Subtitle 3">
            <a:extLst>
              <a:ext uri="{FF2B5EF4-FFF2-40B4-BE49-F238E27FC236}">
                <a16:creationId xmlns:a16="http://schemas.microsoft.com/office/drawing/2014/main" id="{F34ECB4B-999E-55DC-F330-A4050EF54E0B}"/>
              </a:ext>
            </a:extLst>
          </p:cNvPr>
          <p:cNvSpPr>
            <a:spLocks noGrp="1"/>
          </p:cNvSpPr>
          <p:nvPr>
            <p:ph type="subTitle" idx="1"/>
          </p:nvPr>
        </p:nvSpPr>
        <p:spPr>
          <a:xfrm>
            <a:off x="236483" y="1097839"/>
            <a:ext cx="8655269" cy="5326815"/>
          </a:xfrm>
        </p:spPr>
        <p:txBody>
          <a:bodyPr>
            <a:noAutofit/>
          </a:bodyPr>
          <a:lstStyle/>
          <a:p>
            <a:pPr algn="l"/>
            <a:r>
              <a:rPr lang="en-US" sz="1100" dirty="0">
                <a:solidFill>
                  <a:srgbClr val="000000"/>
                </a:solidFill>
              </a:rPr>
              <a:t>National Institute of Drug Abuse, National Institute of Health (2023) </a:t>
            </a:r>
            <a:r>
              <a:rPr lang="en-US" sz="1100" i="1" dirty="0">
                <a:solidFill>
                  <a:srgbClr val="000000"/>
                </a:solidFill>
              </a:rPr>
              <a:t>Naloxone Drug Facts</a:t>
            </a:r>
            <a:r>
              <a:rPr lang="en-US" sz="1100" dirty="0">
                <a:solidFill>
                  <a:srgbClr val="000000"/>
                </a:solidFill>
              </a:rPr>
              <a:t>. Retrieved from </a:t>
            </a:r>
            <a:endParaRPr lang="en-US" altLang="en-US" sz="1100" dirty="0">
              <a:hlinkClick r:id="rId3"/>
            </a:endParaRPr>
          </a:p>
          <a:p>
            <a:pPr lvl="1" algn="l" eaLnBrk="1" hangingPunct="1"/>
            <a:r>
              <a:rPr lang="en-US" sz="1100" b="0" i="0" dirty="0">
                <a:solidFill>
                  <a:srgbClr val="212121"/>
                </a:solidFill>
                <a:effectLst/>
                <a:hlinkClick r:id="rId4"/>
              </a:rPr>
              <a:t>https://nida.nih.gov/publications/drugfacts/naloxone</a:t>
            </a:r>
            <a:endParaRPr lang="en-US" sz="1100" b="0" i="0" dirty="0">
              <a:solidFill>
                <a:srgbClr val="212121"/>
              </a:solidFill>
              <a:effectLst/>
            </a:endParaRPr>
          </a:p>
          <a:p>
            <a:pPr algn="l"/>
            <a:r>
              <a:rPr lang="en-US" sz="1100" dirty="0">
                <a:solidFill>
                  <a:srgbClr val="000000"/>
                </a:solidFill>
              </a:rPr>
              <a:t>National Institute of Drug Abuse, National Institute of Health (2023) </a:t>
            </a:r>
            <a:r>
              <a:rPr lang="en-US" sz="1100" i="1" dirty="0">
                <a:solidFill>
                  <a:srgbClr val="000000"/>
                </a:solidFill>
              </a:rPr>
              <a:t>Xylazine</a:t>
            </a:r>
            <a:r>
              <a:rPr lang="en-US" sz="1100" dirty="0">
                <a:solidFill>
                  <a:srgbClr val="000000"/>
                </a:solidFill>
              </a:rPr>
              <a:t>. Retrieved from </a:t>
            </a:r>
            <a:endParaRPr lang="en-US" sz="1100" b="0" i="0" dirty="0">
              <a:solidFill>
                <a:srgbClr val="212121"/>
              </a:solidFill>
              <a:effectLst/>
            </a:endParaRPr>
          </a:p>
          <a:p>
            <a:pPr lvl="1" algn="l"/>
            <a:r>
              <a:rPr lang="en-US" sz="1100" u="none" dirty="0">
                <a:hlinkClick r:id="rId5"/>
              </a:rPr>
              <a:t>https://nida.nih.gov/research-topics/xylazine</a:t>
            </a:r>
            <a:endParaRPr lang="en-US" sz="1100" u="none" dirty="0"/>
          </a:p>
          <a:p>
            <a:pPr algn="l"/>
            <a:r>
              <a:rPr lang="en-US" sz="1100" dirty="0">
                <a:solidFill>
                  <a:srgbClr val="000000"/>
                </a:solidFill>
              </a:rPr>
              <a:t>National Institute of Drug Abuse, National Institute of Health (2023) </a:t>
            </a:r>
            <a:r>
              <a:rPr lang="en-US" sz="1100" i="1" dirty="0">
                <a:solidFill>
                  <a:srgbClr val="000000"/>
                </a:solidFill>
              </a:rPr>
              <a:t>Parents and Educators</a:t>
            </a:r>
            <a:r>
              <a:rPr lang="en-US" sz="1100" dirty="0">
                <a:solidFill>
                  <a:srgbClr val="000000"/>
                </a:solidFill>
              </a:rPr>
              <a:t>. Retrieved from </a:t>
            </a:r>
            <a:endParaRPr lang="en-US" sz="1100" u="none" dirty="0"/>
          </a:p>
          <a:p>
            <a:pPr lvl="1" algn="l"/>
            <a:r>
              <a:rPr lang="en-US" sz="1100" dirty="0">
                <a:hlinkClick r:id="rId6"/>
              </a:rPr>
              <a:t>https://nida.nih.gov/research-topics/parents-educators</a:t>
            </a:r>
            <a:endParaRPr lang="en-US" sz="1100" dirty="0"/>
          </a:p>
          <a:p>
            <a:pPr algn="l"/>
            <a:r>
              <a:rPr lang="en-US" sz="1100" b="0" i="0" dirty="0">
                <a:solidFill>
                  <a:srgbClr val="000000"/>
                </a:solidFill>
                <a:effectLst/>
              </a:rPr>
              <a:t>National Institute of Neurological Disorders and Stroke. (2023) </a:t>
            </a:r>
            <a:r>
              <a:rPr lang="en-US" sz="1100" b="0" i="1" dirty="0">
                <a:solidFill>
                  <a:srgbClr val="000000"/>
                </a:solidFill>
                <a:effectLst/>
              </a:rPr>
              <a:t>Cerebral Hypoxia. </a:t>
            </a:r>
            <a:r>
              <a:rPr lang="en-US" sz="1100" b="0" dirty="0">
                <a:solidFill>
                  <a:srgbClr val="000000"/>
                </a:solidFill>
                <a:effectLst/>
              </a:rPr>
              <a:t>Retrieved from </a:t>
            </a:r>
          </a:p>
          <a:p>
            <a:pPr lvl="1" algn="l"/>
            <a:r>
              <a:rPr lang="en-US" altLang="en-US" sz="1100" b="0" dirty="0">
                <a:hlinkClick r:id="rId7"/>
              </a:rPr>
              <a:t>https://www.ninds.nih.gov/health-information/disorders/cerebral-hypoxia</a:t>
            </a:r>
            <a:endParaRPr lang="en-US" sz="1100" b="0" i="0" dirty="0">
              <a:solidFill>
                <a:srgbClr val="000000"/>
              </a:solidFill>
              <a:effectLst/>
            </a:endParaRPr>
          </a:p>
          <a:p>
            <a:pPr algn="l"/>
            <a:r>
              <a:rPr lang="en-US" sz="1100" b="0" i="0" dirty="0">
                <a:solidFill>
                  <a:srgbClr val="000000"/>
                </a:solidFill>
                <a:effectLst/>
              </a:rPr>
              <a:t>National Library of Medicine. (2017) </a:t>
            </a:r>
            <a:r>
              <a:rPr lang="en-US" sz="1100" b="0" i="1" dirty="0">
                <a:solidFill>
                  <a:srgbClr val="000000"/>
                </a:solidFill>
                <a:effectLst/>
              </a:rPr>
              <a:t>Emergency Medical Service Response Times In </a:t>
            </a:r>
            <a:r>
              <a:rPr lang="en-US" sz="1100" b="0" i="1" dirty="0" err="1">
                <a:solidFill>
                  <a:srgbClr val="000000"/>
                </a:solidFill>
                <a:effectLst/>
              </a:rPr>
              <a:t>Rual</a:t>
            </a:r>
            <a:r>
              <a:rPr lang="en-US" sz="1100" b="0" i="1" dirty="0">
                <a:solidFill>
                  <a:srgbClr val="000000"/>
                </a:solidFill>
                <a:effectLst/>
              </a:rPr>
              <a:t>, Suburban, and Urban Areas. </a:t>
            </a:r>
            <a:r>
              <a:rPr lang="en-US" sz="1100" b="0" dirty="0">
                <a:solidFill>
                  <a:srgbClr val="000000"/>
                </a:solidFill>
                <a:effectLst/>
              </a:rPr>
              <a:t>JAMA </a:t>
            </a:r>
          </a:p>
          <a:p>
            <a:pPr lvl="1" algn="l"/>
            <a:r>
              <a:rPr lang="en-US" sz="1100" b="0" dirty="0">
                <a:solidFill>
                  <a:srgbClr val="000000"/>
                </a:solidFill>
                <a:effectLst/>
              </a:rPr>
              <a:t>Surgery 2017Juy 19.DOI: 10.1001/jamasurg.2017.2230. Retrieved from </a:t>
            </a:r>
            <a:r>
              <a:rPr lang="en-US" altLang="en-US" sz="1100" dirty="0">
                <a:hlinkClick r:id="rId3"/>
              </a:rPr>
              <a:t>https://www.ncbi.nlm.nih.gov/pmc/articles/PMC5831456/</a:t>
            </a:r>
            <a:endParaRPr lang="en-US" sz="1100" b="0" i="0" dirty="0">
              <a:solidFill>
                <a:srgbClr val="000000"/>
              </a:solidFill>
              <a:effectLst/>
            </a:endParaRPr>
          </a:p>
          <a:p>
            <a:pPr algn="l"/>
            <a:r>
              <a:rPr lang="en-US" sz="1100" b="0" i="0" dirty="0" err="1">
                <a:solidFill>
                  <a:srgbClr val="000000"/>
                </a:solidFill>
                <a:effectLst/>
              </a:rPr>
              <a:t>Massachusette</a:t>
            </a:r>
            <a:r>
              <a:rPr lang="en-US" sz="1100" b="0" i="0" dirty="0">
                <a:solidFill>
                  <a:srgbClr val="000000"/>
                </a:solidFill>
                <a:effectLst/>
              </a:rPr>
              <a:t> Department of Public Health. (n.d.) </a:t>
            </a:r>
            <a:r>
              <a:rPr lang="en-US" sz="1100" b="0" i="1" dirty="0">
                <a:solidFill>
                  <a:srgbClr val="000000"/>
                </a:solidFill>
                <a:effectLst/>
              </a:rPr>
              <a:t>Opioid Overdose Education and Naloxone Distribution: MDPH Naloxone Pilot </a:t>
            </a:r>
          </a:p>
          <a:p>
            <a:pPr lvl="1" algn="l"/>
            <a:r>
              <a:rPr lang="en-US" sz="1100" b="0" i="1" dirty="0">
                <a:solidFill>
                  <a:srgbClr val="000000"/>
                </a:solidFill>
                <a:effectLst/>
              </a:rPr>
              <a:t>Program and Core Competencies. Retrieved from </a:t>
            </a:r>
            <a:r>
              <a:rPr lang="en-US" sz="1100" b="0" i="0" dirty="0">
                <a:solidFill>
                  <a:srgbClr val="000000"/>
                </a:solidFill>
                <a:effectLst/>
                <a:hlinkClick r:id="rId8"/>
              </a:rPr>
              <a:t>https://www.mass.gov/doc/core-competencies-for-intra-nasal-naloxone-distribution-pilot-program-participants/download</a:t>
            </a:r>
            <a:endParaRPr lang="en-US" sz="1100" b="0" i="0" dirty="0">
              <a:solidFill>
                <a:srgbClr val="000000"/>
              </a:solidFill>
              <a:effectLst/>
            </a:endParaRPr>
          </a:p>
          <a:p>
            <a:pPr algn="l"/>
            <a:r>
              <a:rPr lang="en-US" sz="1100" b="0" i="0" dirty="0">
                <a:solidFill>
                  <a:srgbClr val="000000"/>
                </a:solidFill>
                <a:effectLst/>
              </a:rPr>
              <a:t>Substance Abuse and Mental Health Services Administration. Department of Health and Human Services. (2023) </a:t>
            </a:r>
            <a:r>
              <a:rPr lang="en-US" sz="1100" b="0" i="1" dirty="0">
                <a:solidFill>
                  <a:srgbClr val="000000"/>
                </a:solidFill>
                <a:effectLst/>
              </a:rPr>
              <a:t>SAMSHA- Opioid </a:t>
            </a:r>
          </a:p>
          <a:p>
            <a:pPr lvl="1" algn="l"/>
            <a:r>
              <a:rPr lang="en-US" sz="1100" b="0" i="1" dirty="0">
                <a:solidFill>
                  <a:srgbClr val="000000"/>
                </a:solidFill>
                <a:effectLst/>
              </a:rPr>
              <a:t>Overdose Prevention Toolkit. </a:t>
            </a:r>
            <a:r>
              <a:rPr lang="en-US" sz="1100" b="0" i="0" dirty="0">
                <a:solidFill>
                  <a:srgbClr val="000000"/>
                </a:solidFill>
                <a:effectLst/>
              </a:rPr>
              <a:t>Retrieved from </a:t>
            </a:r>
            <a:r>
              <a:rPr lang="en-US" sz="1100" b="0" i="0" u="sng" dirty="0">
                <a:solidFill>
                  <a:srgbClr val="075290"/>
                </a:solidFill>
                <a:effectLst/>
                <a:ea typeface="Open Sans"/>
                <a:cs typeface="Open Sans"/>
                <a:hlinkClick r:id="rId9"/>
              </a:rPr>
              <a:t>https://store.samhsa.gov/sites/default/files/d7/priv/sma18-4742.</a:t>
            </a:r>
            <a:r>
              <a:rPr lang="en-US" sz="1100" u="sng" dirty="0">
                <a:solidFill>
                  <a:srgbClr val="075290"/>
                </a:solidFill>
                <a:ea typeface="Open Sans"/>
                <a:cs typeface="Open Sans"/>
                <a:hlinkClick r:id="rId9"/>
              </a:rPr>
              <a:t>pdf</a:t>
            </a:r>
            <a:endParaRPr lang="en-US" sz="1100" u="sng" dirty="0">
              <a:solidFill>
                <a:srgbClr val="075290"/>
              </a:solidFill>
              <a:ea typeface="Open Sans"/>
              <a:cs typeface="Open Sans"/>
            </a:endParaRPr>
          </a:p>
          <a:p>
            <a:pPr algn="l"/>
            <a:r>
              <a:rPr lang="en-US" sz="1100" b="0" i="0" dirty="0">
                <a:solidFill>
                  <a:srgbClr val="000000"/>
                </a:solidFill>
                <a:effectLst/>
              </a:rPr>
              <a:t>Substance Abuse and Mental Health Services Administration. Department of Health and Human Services. (2023) </a:t>
            </a:r>
            <a:r>
              <a:rPr lang="en-US" sz="1100" b="0" i="1" dirty="0">
                <a:solidFill>
                  <a:srgbClr val="000000"/>
                </a:solidFill>
                <a:effectLst/>
              </a:rPr>
              <a:t>SAMSHA- Opioid </a:t>
            </a:r>
          </a:p>
          <a:p>
            <a:pPr lvl="1" algn="l"/>
            <a:r>
              <a:rPr lang="en-US" sz="1100" b="0" i="1" dirty="0">
                <a:solidFill>
                  <a:srgbClr val="000000"/>
                </a:solidFill>
                <a:effectLst/>
              </a:rPr>
              <a:t>Overdose Prevention Toolkit- </a:t>
            </a:r>
            <a:r>
              <a:rPr lang="en-US" sz="1100" b="0" i="1" dirty="0" err="1">
                <a:solidFill>
                  <a:srgbClr val="000000"/>
                </a:solidFill>
                <a:effectLst/>
              </a:rPr>
              <a:t>Feive</a:t>
            </a:r>
            <a:r>
              <a:rPr lang="en-US" sz="1100" b="0" i="1" dirty="0">
                <a:solidFill>
                  <a:srgbClr val="000000"/>
                </a:solidFill>
                <a:effectLst/>
              </a:rPr>
              <a:t> essential Steps for Responders. </a:t>
            </a:r>
            <a:r>
              <a:rPr lang="en-US" sz="1100" b="0" i="0" dirty="0">
                <a:solidFill>
                  <a:srgbClr val="000000"/>
                </a:solidFill>
                <a:effectLst/>
              </a:rPr>
              <a:t>Retrieved from </a:t>
            </a:r>
            <a:r>
              <a:rPr lang="en-US" sz="1100" dirty="0">
                <a:hlinkClick r:id="rId10"/>
              </a:rPr>
              <a:t>https://store.samhsa.gov/sites/default/files/d7/priv/five-essential-steps-for-first-responders.pdf</a:t>
            </a:r>
            <a:endParaRPr lang="en-US" sz="1100" u="sng" dirty="0">
              <a:solidFill>
                <a:srgbClr val="075290"/>
              </a:solidFill>
              <a:ea typeface="Open Sans"/>
              <a:cs typeface="Open Sans"/>
            </a:endParaRPr>
          </a:p>
          <a:p>
            <a:pPr algn="l"/>
            <a:r>
              <a:rPr lang="en-US" sz="1100" b="0" i="0" dirty="0" err="1">
                <a:solidFill>
                  <a:srgbClr val="000000"/>
                </a:solidFill>
                <a:effectLst/>
              </a:rPr>
              <a:t>Tanz</a:t>
            </a:r>
            <a:r>
              <a:rPr lang="en-US" sz="1100" b="0" i="0" dirty="0">
                <a:solidFill>
                  <a:srgbClr val="000000"/>
                </a:solidFill>
                <a:effectLst/>
              </a:rPr>
              <a:t> LJ, Dinwiddie AT, Mattson CL, O’Donnell J, Davis NL. Drug Overdose Deaths Among Persons Aged 10–19 Years — </a:t>
            </a:r>
          </a:p>
          <a:p>
            <a:pPr lvl="1" algn="l"/>
            <a:r>
              <a:rPr lang="en-US" sz="1100" b="0" i="0" dirty="0">
                <a:solidFill>
                  <a:srgbClr val="000000"/>
                </a:solidFill>
                <a:effectLst/>
              </a:rPr>
              <a:t>United States, July 2019–December 2021. MMWR </a:t>
            </a:r>
            <a:r>
              <a:rPr lang="en-US" sz="1100" b="0" i="0" dirty="0" err="1">
                <a:solidFill>
                  <a:srgbClr val="000000"/>
                </a:solidFill>
                <a:effectLst/>
              </a:rPr>
              <a:t>Morb</a:t>
            </a:r>
            <a:r>
              <a:rPr lang="en-US" sz="1100" b="0" i="0" dirty="0">
                <a:solidFill>
                  <a:srgbClr val="000000"/>
                </a:solidFill>
                <a:effectLst/>
              </a:rPr>
              <a:t> Mortal </a:t>
            </a:r>
            <a:r>
              <a:rPr lang="en-US" sz="1100" b="0" i="0" dirty="0" err="1">
                <a:solidFill>
                  <a:srgbClr val="000000"/>
                </a:solidFill>
                <a:effectLst/>
              </a:rPr>
              <a:t>Wkly</a:t>
            </a:r>
            <a:r>
              <a:rPr lang="en-US" sz="1100" b="0" i="0" dirty="0">
                <a:solidFill>
                  <a:srgbClr val="000000"/>
                </a:solidFill>
                <a:effectLst/>
              </a:rPr>
              <a:t> Rep 2022;71:1576–1582. </a:t>
            </a:r>
          </a:p>
          <a:p>
            <a:pPr lvl="1" algn="l"/>
            <a:r>
              <a:rPr lang="en-US" sz="1100" b="0" i="0" dirty="0">
                <a:solidFill>
                  <a:srgbClr val="000000"/>
                </a:solidFill>
                <a:effectLst/>
              </a:rPr>
              <a:t>DOI: </a:t>
            </a:r>
            <a:r>
              <a:rPr lang="en-US" sz="1100" b="0" i="0" u="sng" dirty="0">
                <a:solidFill>
                  <a:srgbClr val="075290"/>
                </a:solidFill>
                <a:effectLst/>
                <a:hlinkClick r:id="rId11"/>
              </a:rPr>
              <a:t>http://dx.doi.org/10.15585/mmwr.mm7150a2</a:t>
            </a:r>
            <a:r>
              <a:rPr lang="en-US" sz="1100" b="0" i="0" dirty="0">
                <a:solidFill>
                  <a:srgbClr val="000000"/>
                </a:solidFill>
                <a:effectLst/>
              </a:rPr>
              <a:t>.</a:t>
            </a:r>
          </a:p>
        </p:txBody>
      </p:sp>
    </p:spTree>
    <p:extLst>
      <p:ext uri="{BB962C8B-B14F-4D97-AF65-F5344CB8AC3E}">
        <p14:creationId xmlns:p14="http://schemas.microsoft.com/office/powerpoint/2010/main" val="208354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F669-97CE-465C-AA11-75BA91FDC41D}"/>
              </a:ext>
            </a:extLst>
          </p:cNvPr>
          <p:cNvSpPr>
            <a:spLocks noGrp="1"/>
          </p:cNvSpPr>
          <p:nvPr>
            <p:ph type="title"/>
          </p:nvPr>
        </p:nvSpPr>
        <p:spPr>
          <a:xfrm>
            <a:off x="628650" y="365127"/>
            <a:ext cx="7886700" cy="668544"/>
          </a:xfrm>
        </p:spPr>
        <p:txBody>
          <a:bodyPr/>
          <a:lstStyle/>
          <a:p>
            <a:pPr algn="ctr"/>
            <a:r>
              <a:rPr lang="en-US" sz="3600" dirty="0">
                <a:highlight>
                  <a:srgbClr val="FFFF00"/>
                </a:highlight>
              </a:rPr>
              <a:t>References</a:t>
            </a:r>
            <a:endParaRPr lang="en-US" dirty="0"/>
          </a:p>
        </p:txBody>
      </p:sp>
      <p:sp>
        <p:nvSpPr>
          <p:cNvPr id="3" name="TextBox 2">
            <a:extLst>
              <a:ext uri="{FF2B5EF4-FFF2-40B4-BE49-F238E27FC236}">
                <a16:creationId xmlns:a16="http://schemas.microsoft.com/office/drawing/2014/main" id="{000853C8-0104-ABFA-2BE8-EC7B476575ED}"/>
              </a:ext>
            </a:extLst>
          </p:cNvPr>
          <p:cNvSpPr txBox="1"/>
          <p:nvPr/>
        </p:nvSpPr>
        <p:spPr>
          <a:xfrm>
            <a:off x="119270" y="1129085"/>
            <a:ext cx="8857753" cy="1107996"/>
          </a:xfrm>
          <a:prstGeom prst="rect">
            <a:avLst/>
          </a:prstGeom>
          <a:noFill/>
        </p:spPr>
        <p:txBody>
          <a:bodyPr wrap="square" rtlCol="0">
            <a:spAutoFit/>
          </a:bodyPr>
          <a:lstStyle/>
          <a:p>
            <a:pPr algn="l"/>
            <a:r>
              <a:rPr lang="en-US" sz="1100" dirty="0"/>
              <a:t>Walley AY, Xuan Z, Hackman HH, et al. Opioid overdose rates and implementation of overdose education and nasal naloxone </a:t>
            </a:r>
          </a:p>
          <a:p>
            <a:pPr lvl="1" algn="l"/>
            <a:r>
              <a:rPr lang="en-US" sz="1100" dirty="0"/>
              <a:t>distribution in Massachusetts: interrupted time series analysis. BMJ. 2013;346:f174.</a:t>
            </a:r>
            <a:endParaRPr lang="en-US" sz="1100" dirty="0">
              <a:cs typeface="Calibri"/>
            </a:endParaRPr>
          </a:p>
          <a:p>
            <a:pPr algn="l"/>
            <a:r>
              <a:rPr lang="en-US" sz="1100" b="0" i="0" dirty="0">
                <a:solidFill>
                  <a:srgbClr val="000000"/>
                </a:solidFill>
                <a:effectLst/>
              </a:rPr>
              <a:t>U.S. Food and Drug Administration. (2023) </a:t>
            </a:r>
            <a:r>
              <a:rPr lang="en-US" sz="1100" b="0" i="1" dirty="0">
                <a:solidFill>
                  <a:srgbClr val="000000"/>
                </a:solidFill>
                <a:effectLst/>
              </a:rPr>
              <a:t>FDA </a:t>
            </a:r>
            <a:r>
              <a:rPr lang="en-US" sz="1100" b="0" i="1" dirty="0" err="1">
                <a:solidFill>
                  <a:srgbClr val="000000"/>
                </a:solidFill>
                <a:effectLst/>
              </a:rPr>
              <a:t>Allerts</a:t>
            </a:r>
            <a:r>
              <a:rPr lang="en-US" sz="1100" b="0" i="1" dirty="0">
                <a:solidFill>
                  <a:srgbClr val="000000"/>
                </a:solidFill>
                <a:effectLst/>
              </a:rPr>
              <a:t> Healthcare </a:t>
            </a:r>
            <a:r>
              <a:rPr lang="en-US" sz="1100" b="0" i="1" dirty="0" err="1">
                <a:solidFill>
                  <a:srgbClr val="000000"/>
                </a:solidFill>
                <a:effectLst/>
              </a:rPr>
              <a:t>Professionalsof</a:t>
            </a:r>
            <a:r>
              <a:rPr lang="en-US" sz="1100" b="0" i="1" dirty="0">
                <a:solidFill>
                  <a:srgbClr val="000000"/>
                </a:solidFill>
                <a:effectLst/>
              </a:rPr>
              <a:t> Risks to Patients Exposed to Xylazine. </a:t>
            </a:r>
            <a:r>
              <a:rPr lang="en-US" sz="1100" b="0" dirty="0">
                <a:solidFill>
                  <a:srgbClr val="000000"/>
                </a:solidFill>
                <a:effectLst/>
              </a:rPr>
              <a:t>Retrieved from </a:t>
            </a:r>
            <a:endParaRPr lang="en-US" sz="1100" b="0" i="0" dirty="0">
              <a:solidFill>
                <a:srgbClr val="000000"/>
              </a:solidFill>
              <a:effectLst/>
            </a:endParaRPr>
          </a:p>
          <a:p>
            <a:pPr lvl="1" algn="l"/>
            <a:r>
              <a:rPr lang="en-US" sz="1100" u="none" dirty="0">
                <a:hlinkClick r:id="rId3"/>
              </a:rPr>
              <a:t>https://www.fda.gov/drugs/drug-safety-and-availability/fda-alerts-health-care-professionals-risks-patients-exposed-xylazine-illicit-drugs</a:t>
            </a:r>
            <a:endParaRPr lang="en-US" sz="1100" u="none" dirty="0"/>
          </a:p>
          <a:p>
            <a:pPr algn="l"/>
            <a:r>
              <a:rPr lang="en-US" sz="1100" b="0" i="0" dirty="0">
                <a:solidFill>
                  <a:srgbClr val="000000"/>
                </a:solidFill>
                <a:effectLst/>
              </a:rPr>
              <a:t>U.S. Food and Drug Administration. (2023) </a:t>
            </a:r>
            <a:r>
              <a:rPr lang="en-US" sz="1100" i="1" dirty="0">
                <a:solidFill>
                  <a:srgbClr val="000000"/>
                </a:solidFill>
              </a:rPr>
              <a:t>Safe </a:t>
            </a:r>
            <a:r>
              <a:rPr lang="en-US" sz="1100" b="0" i="1" dirty="0">
                <a:solidFill>
                  <a:srgbClr val="000000"/>
                </a:solidFill>
                <a:effectLst/>
              </a:rPr>
              <a:t>Opioid Disposal: Remove the Risk Outreach Toolkit. </a:t>
            </a:r>
            <a:r>
              <a:rPr lang="en-US" sz="1100" b="0" dirty="0">
                <a:solidFill>
                  <a:srgbClr val="000000"/>
                </a:solidFill>
                <a:effectLst/>
              </a:rPr>
              <a:t>Retrieved from </a:t>
            </a:r>
            <a:endParaRPr lang="en-US" sz="1100" u="none" dirty="0"/>
          </a:p>
          <a:p>
            <a:pPr lvl="1" algn="l"/>
            <a:r>
              <a:rPr lang="en-US" sz="1100" dirty="0">
                <a:hlinkClick r:id="rId4"/>
              </a:rPr>
              <a:t>https://www.fda.gov/drugs/safe-disposal-medicines/safe-opioid-disposal-remove-risk-outreach-toolkit</a:t>
            </a:r>
            <a:endParaRPr lang="en-US" sz="1100" dirty="0"/>
          </a:p>
        </p:txBody>
      </p:sp>
    </p:spTree>
    <p:extLst>
      <p:ext uri="{BB962C8B-B14F-4D97-AF65-F5344CB8AC3E}">
        <p14:creationId xmlns:p14="http://schemas.microsoft.com/office/powerpoint/2010/main" val="427449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C00E95F5-EC6A-042D-EA25-1AEC7F394EA9}"/>
              </a:ext>
            </a:extLst>
          </p:cNvPr>
          <p:cNvGraphicFramePr>
            <a:graphicFrameLocks noGrp="1" noDrilldown="1" noMove="1" noResize="1"/>
          </p:cNvGraphicFramePr>
          <p:nvPr>
            <p:extLst>
              <p:ext uri="{D42A27DB-BD31-4B8C-83A1-F6EECF244321}">
                <p14:modId xmlns:p14="http://schemas.microsoft.com/office/powerpoint/2010/main" val="1095254567"/>
              </p:ext>
            </p:extLst>
          </p:nvPr>
        </p:nvGraphicFramePr>
        <p:xfrm>
          <a:off x="306472" y="1760738"/>
          <a:ext cx="8531050" cy="414497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5BBE9813-FFE4-9C54-ED83-D7A4CB3482AD}"/>
              </a:ext>
            </a:extLst>
          </p:cNvPr>
          <p:cNvSpPr>
            <a:spLocks noGrp="1"/>
          </p:cNvSpPr>
          <p:nvPr>
            <p:ph type="title"/>
          </p:nvPr>
        </p:nvSpPr>
        <p:spPr>
          <a:xfrm>
            <a:off x="457200" y="14845"/>
            <a:ext cx="8229600" cy="781607"/>
          </a:xfrm>
        </p:spPr>
        <p:txBody>
          <a:bodyPr vert="horz" lIns="91440" tIns="45720" rIns="91440" bIns="45720" rtlCol="0" anchor="b">
            <a:normAutofit/>
          </a:bodyPr>
          <a:lstStyle/>
          <a:p>
            <a:pPr algn="ctr" eaLnBrk="1" hangingPunct="1">
              <a:lnSpc>
                <a:spcPct val="90000"/>
              </a:lnSpc>
            </a:pPr>
            <a:r>
              <a:rPr lang="en-US" sz="3600" kern="1200" dirty="0">
                <a:effectLst/>
                <a:latin typeface="+mj-lt"/>
                <a:ea typeface="+mj-ea"/>
                <a:cs typeface="+mj-cs"/>
              </a:rPr>
              <a:t>The Drug Overdose Crisis</a:t>
            </a:r>
            <a:endParaRPr lang="en-US" sz="3600" kern="1200" dirty="0">
              <a:latin typeface="+mj-lt"/>
              <a:ea typeface="+mj-ea"/>
              <a:cs typeface="+mj-cs"/>
            </a:endParaRPr>
          </a:p>
        </p:txBody>
      </p:sp>
      <p:sp>
        <p:nvSpPr>
          <p:cNvPr id="3" name="Text Placeholder 2">
            <a:extLst>
              <a:ext uri="{FF2B5EF4-FFF2-40B4-BE49-F238E27FC236}">
                <a16:creationId xmlns:a16="http://schemas.microsoft.com/office/drawing/2014/main" id="{ABD98219-CDDF-CC0E-85C7-6C9984B37539}"/>
              </a:ext>
            </a:extLst>
          </p:cNvPr>
          <p:cNvSpPr>
            <a:spLocks noGrp="1" noRot="1" noMove="1" noResize="1" noEditPoints="1" noAdjustHandles="1" noChangeArrowheads="1" noChangeShapeType="1"/>
          </p:cNvSpPr>
          <p:nvPr>
            <p:ph sz="half" idx="1"/>
          </p:nvPr>
        </p:nvSpPr>
        <p:spPr>
          <a:xfrm>
            <a:off x="306472" y="866673"/>
            <a:ext cx="8380326" cy="624252"/>
          </a:xfrm>
        </p:spPr>
        <p:txBody>
          <a:bodyPr vert="horz" lIns="91440" tIns="45720" rIns="91440" bIns="45720" rtlCol="0">
            <a:noAutofit/>
          </a:bodyPr>
          <a:lstStyle/>
          <a:p>
            <a:pPr marL="0" indent="0" eaLnBrk="1" hangingPunct="1">
              <a:lnSpc>
                <a:spcPct val="90000"/>
              </a:lnSpc>
              <a:spcBef>
                <a:spcPts val="1000"/>
              </a:spcBef>
              <a:buNone/>
            </a:pPr>
            <a:r>
              <a:rPr lang="en-US" sz="2400" b="1" kern="1200" dirty="0">
                <a:latin typeface="+mn-lt"/>
                <a:ea typeface="+mn-ea"/>
                <a:cs typeface="+mn-cs"/>
              </a:rPr>
              <a:t>More than 106,000 persons in the U.S. died from drug-involved overdose in 2021</a:t>
            </a:r>
            <a:r>
              <a:rPr lang="en-US" sz="2400" kern="1200" dirty="0">
                <a:latin typeface="+mn-lt"/>
                <a:ea typeface="+mn-ea"/>
                <a:cs typeface="+mn-cs"/>
              </a:rPr>
              <a:t>, including illicit drugs and prescription opioids</a:t>
            </a:r>
            <a:r>
              <a:rPr lang="en-US" sz="2400" dirty="0"/>
              <a:t>.</a:t>
            </a:r>
            <a:endParaRPr lang="en-US" sz="2400" kern="1200" dirty="0">
              <a:latin typeface="+mn-lt"/>
              <a:ea typeface="+mn-ea"/>
              <a:cs typeface="+mn-cs"/>
            </a:endParaRPr>
          </a:p>
        </p:txBody>
      </p:sp>
      <p:sp>
        <p:nvSpPr>
          <p:cNvPr id="6" name="TextBox 5">
            <a:extLst>
              <a:ext uri="{FF2B5EF4-FFF2-40B4-BE49-F238E27FC236}">
                <a16:creationId xmlns:a16="http://schemas.microsoft.com/office/drawing/2014/main" id="{EBFE204D-1AA2-8AA0-B68B-8F14EED839A7}"/>
              </a:ext>
            </a:extLst>
          </p:cNvPr>
          <p:cNvSpPr txBox="1"/>
          <p:nvPr/>
        </p:nvSpPr>
        <p:spPr>
          <a:xfrm>
            <a:off x="156166" y="5892226"/>
            <a:ext cx="8831665" cy="461665"/>
          </a:xfrm>
          <a:prstGeom prst="rect">
            <a:avLst/>
          </a:prstGeom>
          <a:noFill/>
        </p:spPr>
        <p:txBody>
          <a:bodyPr wrap="square" rtlCol="0">
            <a:spAutoFit/>
          </a:bodyPr>
          <a:lstStyle/>
          <a:p>
            <a:r>
              <a:rPr lang="en-US" sz="1100" dirty="0">
                <a:solidFill>
                  <a:schemeClr val="tx1">
                    <a:lumMod val="50000"/>
                    <a:lumOff val="50000"/>
                  </a:schemeClr>
                </a:solidFill>
              </a:rPr>
              <a:t>*</a:t>
            </a:r>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p:txBody>
      </p:sp>
      <p:sp>
        <p:nvSpPr>
          <p:cNvPr id="8" name="Title 1">
            <a:extLst>
              <a:ext uri="{FF2B5EF4-FFF2-40B4-BE49-F238E27FC236}">
                <a16:creationId xmlns:a16="http://schemas.microsoft.com/office/drawing/2014/main" id="{53ECC04E-9A2B-BBE8-333C-11EF33CC23C2}"/>
              </a:ext>
            </a:extLst>
          </p:cNvPr>
          <p:cNvSpPr txBox="1">
            <a:spLocks noGrp="1" noRot="1" noMove="1" noResize="1" noEditPoints="1" noAdjustHandles="1" noChangeArrowheads="1" noChangeShapeType="1"/>
          </p:cNvSpPr>
          <p:nvPr/>
        </p:nvSpPr>
        <p:spPr bwMode="auto">
          <a:xfrm>
            <a:off x="1790698" y="1759338"/>
            <a:ext cx="5562599" cy="62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1800" b="1" dirty="0"/>
              <a:t>National Drug-Involved Overdose Deaths*, Number Among All Ages, by Gender, 1999-2021</a:t>
            </a:r>
          </a:p>
        </p:txBody>
      </p:sp>
      <p:sp>
        <p:nvSpPr>
          <p:cNvPr id="7" name="TextBox 6">
            <a:extLst>
              <a:ext uri="{FF2B5EF4-FFF2-40B4-BE49-F238E27FC236}">
                <a16:creationId xmlns:a16="http://schemas.microsoft.com/office/drawing/2014/main" id="{94FCD962-D017-F238-3344-22AD989AD945}"/>
              </a:ext>
            </a:extLst>
          </p:cNvPr>
          <p:cNvSpPr txBox="1"/>
          <p:nvPr/>
        </p:nvSpPr>
        <p:spPr>
          <a:xfrm>
            <a:off x="306472" y="6507892"/>
            <a:ext cx="6475684" cy="276999"/>
          </a:xfrm>
          <a:prstGeom prst="rect">
            <a:avLst/>
          </a:prstGeom>
          <a:noFill/>
        </p:spPr>
        <p:txBody>
          <a:bodyPr wrap="none" rtlCol="0">
            <a:spAutoFit/>
          </a:bodyPr>
          <a:lstStyle/>
          <a:p>
            <a:r>
              <a:rPr lang="en-US" sz="1200" dirty="0"/>
              <a:t>(Centers for Disease Control and Prevention [CDC], National Center for Health Statistics [NCHS] 2023)</a:t>
            </a:r>
          </a:p>
        </p:txBody>
      </p:sp>
    </p:spTree>
    <p:custDataLst>
      <p:tags r:id="rId1"/>
    </p:custDataLst>
    <p:extLst>
      <p:ext uri="{BB962C8B-B14F-4D97-AF65-F5344CB8AC3E}">
        <p14:creationId xmlns:p14="http://schemas.microsoft.com/office/powerpoint/2010/main" val="17614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BF7D0B88-DAD0-4916-1844-D48C7734EF43}"/>
              </a:ext>
            </a:extLst>
          </p:cNvPr>
          <p:cNvSpPr txBox="1">
            <a:spLocks noGrp="1" noRot="1" noMove="1" noResize="1" noEditPoints="1" noAdjustHandles="1" noChangeArrowheads="1" noChangeShapeType="1"/>
          </p:cNvSpPr>
          <p:nvPr/>
        </p:nvSpPr>
        <p:spPr bwMode="auto">
          <a:xfrm>
            <a:off x="86497" y="294996"/>
            <a:ext cx="89586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400" b="1" dirty="0"/>
              <a:t>National Drug-Involved Overdose Deaths*, Number Among All Ages, 1999-2021</a:t>
            </a:r>
          </a:p>
        </p:txBody>
      </p:sp>
      <p:sp>
        <p:nvSpPr>
          <p:cNvPr id="2" name="Title 1">
            <a:extLst>
              <a:ext uri="{FF2B5EF4-FFF2-40B4-BE49-F238E27FC236}">
                <a16:creationId xmlns:a16="http://schemas.microsoft.com/office/drawing/2014/main" id="{5BBE9813-FFE4-9C54-ED83-D7A4CB3482AD}"/>
              </a:ext>
            </a:extLst>
          </p:cNvPr>
          <p:cNvSpPr>
            <a:spLocks noGrp="1" noRot="1" noMove="1" noResize="1" noEditPoints="1" noAdjustHandles="1" noChangeArrowheads="1" noChangeShapeType="1"/>
          </p:cNvSpPr>
          <p:nvPr>
            <p:ph type="title"/>
          </p:nvPr>
        </p:nvSpPr>
        <p:spPr>
          <a:xfrm>
            <a:off x="189590" y="-95807"/>
            <a:ext cx="8728380" cy="781607"/>
          </a:xfrm>
        </p:spPr>
        <p:txBody>
          <a:bodyPr vert="horz" lIns="91440" tIns="45720" rIns="91440" bIns="45720" rtlCol="0" anchor="b">
            <a:normAutofit/>
          </a:bodyPr>
          <a:lstStyle/>
          <a:p>
            <a:pPr algn="ctr" eaLnBrk="1" hangingPunct="1">
              <a:lnSpc>
                <a:spcPct val="90000"/>
              </a:lnSpc>
            </a:pPr>
            <a:r>
              <a:rPr lang="en-US" sz="3600" kern="1200" dirty="0">
                <a:effectLst/>
                <a:latin typeface="+mj-lt"/>
                <a:ea typeface="+mj-ea"/>
                <a:cs typeface="+mj-cs"/>
              </a:rPr>
              <a:t>The Drug Overdose Crisis</a:t>
            </a:r>
            <a:endParaRPr lang="en-US" sz="3600" kern="1200" dirty="0">
              <a:latin typeface="+mj-lt"/>
              <a:ea typeface="+mj-ea"/>
              <a:cs typeface="+mj-cs"/>
            </a:endParaRPr>
          </a:p>
        </p:txBody>
      </p:sp>
      <p:graphicFrame>
        <p:nvGraphicFramePr>
          <p:cNvPr id="11" name="Content Placeholder 6">
            <a:extLst>
              <a:ext uri="{FF2B5EF4-FFF2-40B4-BE49-F238E27FC236}">
                <a16:creationId xmlns:a16="http://schemas.microsoft.com/office/drawing/2014/main" id="{70BEC85D-F689-9A6C-EDDE-6BEFDBB74719}"/>
              </a:ext>
            </a:extLst>
          </p:cNvPr>
          <p:cNvGraphicFramePr>
            <a:graphicFrameLocks noGrp="1" noDrilldown="1" noMove="1" noResize="1"/>
          </p:cNvGraphicFramePr>
          <p:nvPr>
            <p:ph sz="half" idx="1"/>
            <p:extLst>
              <p:ext uri="{D42A27DB-BD31-4B8C-83A1-F6EECF244321}">
                <p14:modId xmlns:p14="http://schemas.microsoft.com/office/powerpoint/2010/main" val="1020256204"/>
              </p:ext>
            </p:extLst>
          </p:nvPr>
        </p:nvGraphicFramePr>
        <p:xfrm>
          <a:off x="301643" y="1729016"/>
          <a:ext cx="8528355" cy="448602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C82C060-CBD6-2BFD-680D-1C048E0624EB}"/>
              </a:ext>
            </a:extLst>
          </p:cNvPr>
          <p:cNvSpPr txBox="1">
            <a:spLocks noGrp="1" noRot="1" noMove="1" noResize="1" noEditPoints="1" noAdjustHandles="1" noChangeArrowheads="1" noChangeShapeType="1"/>
          </p:cNvSpPr>
          <p:nvPr/>
        </p:nvSpPr>
        <p:spPr>
          <a:xfrm>
            <a:off x="189590" y="6027003"/>
            <a:ext cx="8829675" cy="461665"/>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p:txBody>
      </p:sp>
      <p:sp>
        <p:nvSpPr>
          <p:cNvPr id="3" name="TextBox 2">
            <a:extLst>
              <a:ext uri="{FF2B5EF4-FFF2-40B4-BE49-F238E27FC236}">
                <a16:creationId xmlns:a16="http://schemas.microsoft.com/office/drawing/2014/main" id="{8C1A1DAB-7462-7145-F51E-047C0382232F}"/>
              </a:ext>
            </a:extLst>
          </p:cNvPr>
          <p:cNvSpPr txBox="1"/>
          <p:nvPr/>
        </p:nvSpPr>
        <p:spPr>
          <a:xfrm>
            <a:off x="3707295" y="6488668"/>
            <a:ext cx="1330814" cy="276999"/>
          </a:xfrm>
          <a:prstGeom prst="rect">
            <a:avLst/>
          </a:prstGeom>
          <a:noFill/>
        </p:spPr>
        <p:txBody>
          <a:bodyPr wrap="none" rtlCol="0">
            <a:spAutoFit/>
          </a:bodyPr>
          <a:lstStyle/>
          <a:p>
            <a:r>
              <a:rPr lang="en-US" sz="1200" dirty="0"/>
              <a:t>(CDC/NCHS, 2023)</a:t>
            </a:r>
          </a:p>
        </p:txBody>
      </p:sp>
    </p:spTree>
    <p:custDataLst>
      <p:tags r:id="rId1"/>
    </p:custDataLst>
    <p:extLst>
      <p:ext uri="{BB962C8B-B14F-4D97-AF65-F5344CB8AC3E}">
        <p14:creationId xmlns:p14="http://schemas.microsoft.com/office/powerpoint/2010/main" val="16175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DC53BC-524A-0FCB-8E88-DE921E1F5D10}"/>
              </a:ext>
            </a:extLst>
          </p:cNvPr>
          <p:cNvPicPr>
            <a:picLocks noGrp="1" noChangeAspect="1"/>
          </p:cNvPicPr>
          <p:nvPr>
            <p:ph idx="1"/>
          </p:nvPr>
        </p:nvPicPr>
        <p:blipFill rotWithShape="1">
          <a:blip r:embed="rId4"/>
          <a:srcRect l="32935" t="14868"/>
          <a:stretch/>
        </p:blipFill>
        <p:spPr>
          <a:xfrm>
            <a:off x="1422473" y="1638791"/>
            <a:ext cx="6299048" cy="4861140"/>
          </a:xfrm>
          <a:prstGeom prst="rect">
            <a:avLst/>
          </a:prstGeom>
        </p:spPr>
      </p:pic>
      <p:pic>
        <p:nvPicPr>
          <p:cNvPr id="2" name="Content Placeholder 3">
            <a:extLst>
              <a:ext uri="{FF2B5EF4-FFF2-40B4-BE49-F238E27FC236}">
                <a16:creationId xmlns:a16="http://schemas.microsoft.com/office/drawing/2014/main" id="{6E7312F7-0D75-DB6B-F9A4-9B0C1ED2D146}"/>
              </a:ext>
            </a:extLst>
          </p:cNvPr>
          <p:cNvPicPr>
            <a:picLocks noChangeAspect="1"/>
          </p:cNvPicPr>
          <p:nvPr/>
        </p:nvPicPr>
        <p:blipFill rotWithShape="1">
          <a:blip r:embed="rId4"/>
          <a:srcRect b="86554"/>
          <a:stretch/>
        </p:blipFill>
        <p:spPr>
          <a:xfrm>
            <a:off x="160638" y="210352"/>
            <a:ext cx="8760940" cy="713474"/>
          </a:xfrm>
          <a:prstGeom prst="rect">
            <a:avLst/>
          </a:prstGeom>
        </p:spPr>
      </p:pic>
      <p:sp>
        <p:nvSpPr>
          <p:cNvPr id="3" name="TextBox 2">
            <a:extLst>
              <a:ext uri="{FF2B5EF4-FFF2-40B4-BE49-F238E27FC236}">
                <a16:creationId xmlns:a16="http://schemas.microsoft.com/office/drawing/2014/main" id="{42012444-0D60-04EB-15AA-B4155F36011C}"/>
              </a:ext>
            </a:extLst>
          </p:cNvPr>
          <p:cNvSpPr txBox="1">
            <a:spLocks noGrp="1" noRot="1" noMove="1" noResize="1" noEditPoints="1" noAdjustHandles="1" noChangeArrowheads="1" noChangeShapeType="1"/>
          </p:cNvSpPr>
          <p:nvPr/>
        </p:nvSpPr>
        <p:spPr>
          <a:xfrm>
            <a:off x="0" y="1030594"/>
            <a:ext cx="9025847" cy="830997"/>
          </a:xfrm>
          <a:prstGeom prst="rect">
            <a:avLst/>
          </a:prstGeom>
          <a:noFill/>
        </p:spPr>
        <p:txBody>
          <a:bodyPr wrap="square" rtlCol="0">
            <a:spAutoFit/>
          </a:bodyPr>
          <a:lstStyle/>
          <a:p>
            <a:pPr algn="ctr"/>
            <a:r>
              <a:rPr lang="en-US" sz="2400" b="1" dirty="0"/>
              <a:t>Drug overdose deaths increased by 30% from 2019 to 2020, and again by 15% in 2021, resulting in more than </a:t>
            </a:r>
            <a:r>
              <a:rPr lang="en-US" sz="2400" b="1" dirty="0">
                <a:solidFill>
                  <a:srgbClr val="FF0000"/>
                </a:solidFill>
              </a:rPr>
              <a:t>106,000 deaths </a:t>
            </a:r>
            <a:r>
              <a:rPr lang="en-US" sz="2400" b="1" dirty="0"/>
              <a:t>in 2021 alone.</a:t>
            </a:r>
          </a:p>
        </p:txBody>
      </p:sp>
      <p:sp>
        <p:nvSpPr>
          <p:cNvPr id="6" name="TextBox 5">
            <a:extLst>
              <a:ext uri="{FF2B5EF4-FFF2-40B4-BE49-F238E27FC236}">
                <a16:creationId xmlns:a16="http://schemas.microsoft.com/office/drawing/2014/main" id="{53757AB9-0602-3C1E-D17C-3B3DEAF3AE26}"/>
              </a:ext>
            </a:extLst>
          </p:cNvPr>
          <p:cNvSpPr txBox="1"/>
          <p:nvPr/>
        </p:nvSpPr>
        <p:spPr>
          <a:xfrm>
            <a:off x="3737113" y="6437342"/>
            <a:ext cx="922945" cy="276999"/>
          </a:xfrm>
          <a:prstGeom prst="rect">
            <a:avLst/>
          </a:prstGeom>
          <a:noFill/>
        </p:spPr>
        <p:txBody>
          <a:bodyPr wrap="none" rtlCol="0">
            <a:spAutoFit/>
          </a:bodyPr>
          <a:lstStyle/>
          <a:p>
            <a:r>
              <a:rPr lang="en-US" sz="1200" dirty="0"/>
              <a:t>(CDC, 2023)</a:t>
            </a:r>
          </a:p>
        </p:txBody>
      </p:sp>
    </p:spTree>
    <p:custDataLst>
      <p:tags r:id="rId1"/>
    </p:custDataLst>
    <p:extLst>
      <p:ext uri="{BB962C8B-B14F-4D97-AF65-F5344CB8AC3E}">
        <p14:creationId xmlns:p14="http://schemas.microsoft.com/office/powerpoint/2010/main" val="107944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286FA-84F5-FD0B-152F-D7BCFEC5D380}"/>
              </a:ext>
            </a:extLst>
          </p:cNvPr>
          <p:cNvSpPr>
            <a:spLocks noGrp="1"/>
          </p:cNvSpPr>
          <p:nvPr>
            <p:ph type="title"/>
          </p:nvPr>
        </p:nvSpPr>
        <p:spPr>
          <a:xfrm>
            <a:off x="279734" y="174709"/>
            <a:ext cx="5368960" cy="1027257"/>
          </a:xfrm>
        </p:spPr>
        <p:txBody>
          <a:bodyPr vert="horz" lIns="91440" tIns="45720" rIns="91440" bIns="45720" rtlCol="0" anchor="ctr">
            <a:normAutofit/>
          </a:bodyPr>
          <a:lstStyle/>
          <a:p>
            <a:pPr algn="l" eaLnBrk="1" hangingPunct="1">
              <a:lnSpc>
                <a:spcPct val="90000"/>
              </a:lnSpc>
            </a:pPr>
            <a:r>
              <a:rPr lang="en-US" sz="3600" dirty="0"/>
              <a:t>What are opioids?</a:t>
            </a:r>
          </a:p>
        </p:txBody>
      </p:sp>
      <p:sp>
        <p:nvSpPr>
          <p:cNvPr id="5" name="Content Placeholder 4">
            <a:extLst>
              <a:ext uri="{FF2B5EF4-FFF2-40B4-BE49-F238E27FC236}">
                <a16:creationId xmlns:a16="http://schemas.microsoft.com/office/drawing/2014/main" id="{0FD89105-3F36-010D-79BA-13BCFFD2E0B9}"/>
              </a:ext>
            </a:extLst>
          </p:cNvPr>
          <p:cNvSpPr>
            <a:spLocks noGrp="1"/>
          </p:cNvSpPr>
          <p:nvPr>
            <p:ph sz="half" idx="1"/>
          </p:nvPr>
        </p:nvSpPr>
        <p:spPr>
          <a:xfrm>
            <a:off x="279734" y="1375434"/>
            <a:ext cx="4815332" cy="2911391"/>
          </a:xfrm>
        </p:spPr>
        <p:txBody>
          <a:bodyPr vert="horz" lIns="91440" tIns="45720" rIns="91440" bIns="45720" rtlCol="0">
            <a:normAutofit lnSpcReduction="10000"/>
          </a:bodyPr>
          <a:lstStyle/>
          <a:p>
            <a:pPr marL="0" indent="0" eaLnBrk="1" hangingPunct="1">
              <a:lnSpc>
                <a:spcPct val="90000"/>
              </a:lnSpc>
              <a:buNone/>
            </a:pPr>
            <a:r>
              <a:rPr lang="en-US" sz="2600" dirty="0"/>
              <a:t>Opioids bind to receptors in the brain that reduce the body’s perception of pain and create feelings of relaxation and pleasure.</a:t>
            </a:r>
          </a:p>
          <a:p>
            <a:pPr marL="0" indent="0">
              <a:buNone/>
            </a:pPr>
            <a:endParaRPr lang="en-US" sz="1300" dirty="0"/>
          </a:p>
          <a:p>
            <a:pPr marL="0" indent="0" eaLnBrk="1" hangingPunct="1">
              <a:lnSpc>
                <a:spcPct val="90000"/>
              </a:lnSpc>
              <a:buNone/>
            </a:pPr>
            <a:r>
              <a:rPr lang="en-US" sz="2600" dirty="0"/>
              <a:t>Taking opioids regularly can lead to an opioid use disorder. </a:t>
            </a:r>
            <a:r>
              <a:rPr lang="en-US" sz="2600" dirty="0">
                <a:cs typeface="Calibri"/>
              </a:rPr>
              <a:t> </a:t>
            </a:r>
          </a:p>
          <a:p>
            <a:pPr marL="0" indent="0">
              <a:buNone/>
            </a:pPr>
            <a:endParaRPr lang="en-US" sz="1300" dirty="0"/>
          </a:p>
          <a:p>
            <a:pPr marL="0" indent="0" eaLnBrk="1" hangingPunct="1">
              <a:lnSpc>
                <a:spcPct val="90000"/>
              </a:lnSpc>
              <a:buNone/>
            </a:pPr>
            <a:endParaRPr lang="en-US" sz="2800" dirty="0">
              <a:cs typeface="Calibri"/>
            </a:endParaRPr>
          </a:p>
        </p:txBody>
      </p:sp>
      <p:pic>
        <p:nvPicPr>
          <p:cNvPr id="6" name="Picture 5" descr="A picture containing screenshot, invertebrate, worm, art&#10;&#10;Description automatically generated">
            <a:extLst>
              <a:ext uri="{FF2B5EF4-FFF2-40B4-BE49-F238E27FC236}">
                <a16:creationId xmlns:a16="http://schemas.microsoft.com/office/drawing/2014/main" id="{B67A9FED-EA7A-7B9D-7EEE-186FCD6DB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584" y="593130"/>
            <a:ext cx="3767682" cy="2911391"/>
          </a:xfrm>
          <a:prstGeom prst="rect">
            <a:avLst/>
          </a:prstGeom>
        </p:spPr>
      </p:pic>
      <p:sp>
        <p:nvSpPr>
          <p:cNvPr id="2" name="TextBox 1">
            <a:extLst>
              <a:ext uri="{FF2B5EF4-FFF2-40B4-BE49-F238E27FC236}">
                <a16:creationId xmlns:a16="http://schemas.microsoft.com/office/drawing/2014/main" id="{39379928-141B-003A-DBF7-826CB0D25987}"/>
              </a:ext>
            </a:extLst>
          </p:cNvPr>
          <p:cNvSpPr txBox="1">
            <a:spLocks noGrp="1" noRot="1" noMove="1" noResize="1" noEditPoints="1" noAdjustHandles="1" noChangeArrowheads="1" noChangeShapeType="1"/>
          </p:cNvSpPr>
          <p:nvPr/>
        </p:nvSpPr>
        <p:spPr>
          <a:xfrm>
            <a:off x="279734" y="4577703"/>
            <a:ext cx="8747380" cy="1809726"/>
          </a:xfrm>
          <a:prstGeom prst="rect">
            <a:avLst/>
          </a:prstGeom>
          <a:noFill/>
        </p:spPr>
        <p:txBody>
          <a:bodyPr wrap="square" rtlCol="0">
            <a:spAutoFit/>
          </a:bodyPr>
          <a:lstStyle/>
          <a:p>
            <a:pPr marL="0" indent="-228600" eaLnBrk="1" hangingPunct="1">
              <a:lnSpc>
                <a:spcPct val="90000"/>
              </a:lnSpc>
            </a:pPr>
            <a:r>
              <a:rPr lang="en-US" sz="2400" dirty="0"/>
              <a:t>Opioids include:</a:t>
            </a:r>
            <a:endParaRPr lang="en-US" sz="2400" dirty="0">
              <a:cs typeface="Calibri"/>
            </a:endParaRPr>
          </a:p>
          <a:p>
            <a:pPr marL="514350" lvl="1" indent="-342900" eaLnBrk="1" hangingPunct="1">
              <a:lnSpc>
                <a:spcPct val="90000"/>
              </a:lnSpc>
              <a:buFont typeface="Arial" panose="020B0604020202020204" pitchFamily="34" charset="0"/>
              <a:buChar char="•"/>
            </a:pPr>
            <a:r>
              <a:rPr lang="en-US" sz="2400" b="1" dirty="0"/>
              <a:t>Heroin</a:t>
            </a:r>
            <a:endParaRPr lang="en-US" sz="2400" dirty="0">
              <a:cs typeface="Calibri"/>
            </a:endParaRPr>
          </a:p>
          <a:p>
            <a:pPr marL="514350" lvl="1" indent="-342900">
              <a:lnSpc>
                <a:spcPct val="90000"/>
              </a:lnSpc>
              <a:buFont typeface="Arial" panose="020B0604020202020204" pitchFamily="34" charset="0"/>
              <a:buChar char="•"/>
            </a:pPr>
            <a:r>
              <a:rPr lang="en-US" sz="2400" b="1" dirty="0"/>
              <a:t>Synthetic</a:t>
            </a:r>
            <a:r>
              <a:rPr lang="en-US" sz="2400" b="1" dirty="0">
                <a:cs typeface="Calibri"/>
              </a:rPr>
              <a:t> opioids </a:t>
            </a:r>
            <a:r>
              <a:rPr lang="en-US" sz="2400" dirty="0">
                <a:cs typeface="Calibri"/>
              </a:rPr>
              <a:t>like </a:t>
            </a:r>
            <a:r>
              <a:rPr lang="en-US" sz="2400" b="1" dirty="0">
                <a:cs typeface="Calibri"/>
              </a:rPr>
              <a:t>fentanyl</a:t>
            </a:r>
            <a:endParaRPr lang="en-US" sz="2400" b="1" dirty="0"/>
          </a:p>
          <a:p>
            <a:pPr marL="514350" lvl="1" indent="-342900">
              <a:lnSpc>
                <a:spcPct val="90000"/>
              </a:lnSpc>
              <a:buFont typeface="Arial" panose="020B0604020202020204" pitchFamily="34" charset="0"/>
              <a:buChar char="•"/>
            </a:pPr>
            <a:r>
              <a:rPr lang="en-US" sz="2400" b="1" dirty="0"/>
              <a:t>Prescription pain medications</a:t>
            </a:r>
            <a:r>
              <a:rPr lang="en-US" sz="2400" dirty="0"/>
              <a:t> like codeine, hydrocodone, hydromorphone, meperidine, morphine, oxycodone</a:t>
            </a:r>
            <a:r>
              <a:rPr lang="en-US" sz="2800" dirty="0"/>
              <a:t> </a:t>
            </a:r>
            <a:endParaRPr lang="en-US" sz="1200" dirty="0"/>
          </a:p>
        </p:txBody>
      </p:sp>
      <p:sp>
        <p:nvSpPr>
          <p:cNvPr id="3" name="TextBox 2">
            <a:extLst>
              <a:ext uri="{FF2B5EF4-FFF2-40B4-BE49-F238E27FC236}">
                <a16:creationId xmlns:a16="http://schemas.microsoft.com/office/drawing/2014/main" id="{6F47EF8D-05A5-1B1B-7673-0158D4F4078A}"/>
              </a:ext>
            </a:extLst>
          </p:cNvPr>
          <p:cNvSpPr txBox="1">
            <a:spLocks noGrp="1" noRot="1" noMove="1" noResize="1" noEditPoints="1" noAdjustHandles="1" noChangeArrowheads="1" noChangeShapeType="1"/>
          </p:cNvSpPr>
          <p:nvPr/>
        </p:nvSpPr>
        <p:spPr>
          <a:xfrm>
            <a:off x="5095066" y="3504521"/>
            <a:ext cx="3767682" cy="369332"/>
          </a:xfrm>
          <a:prstGeom prst="rect">
            <a:avLst/>
          </a:prstGeom>
          <a:noFill/>
        </p:spPr>
        <p:txBody>
          <a:bodyPr wrap="square" rtlCol="0">
            <a:spAutoFit/>
          </a:bodyPr>
          <a:lstStyle/>
          <a:p>
            <a:r>
              <a:rPr lang="en-US" dirty="0"/>
              <a:t>NIDA Flickr, https://flic.kr/p/2kcLpWE</a:t>
            </a:r>
          </a:p>
        </p:txBody>
      </p:sp>
      <p:sp>
        <p:nvSpPr>
          <p:cNvPr id="7" name="TextBox 6">
            <a:extLst>
              <a:ext uri="{FF2B5EF4-FFF2-40B4-BE49-F238E27FC236}">
                <a16:creationId xmlns:a16="http://schemas.microsoft.com/office/drawing/2014/main" id="{6133F0C6-312A-658E-F42E-B8D7D00FB131}"/>
              </a:ext>
            </a:extLst>
          </p:cNvPr>
          <p:cNvSpPr txBox="1"/>
          <p:nvPr/>
        </p:nvSpPr>
        <p:spPr>
          <a:xfrm>
            <a:off x="4572000" y="6415912"/>
            <a:ext cx="3087577" cy="369332"/>
          </a:xfrm>
          <a:prstGeom prst="rect">
            <a:avLst/>
          </a:prstGeom>
          <a:noFill/>
        </p:spPr>
        <p:txBody>
          <a:bodyPr wrap="none" rtlCol="0">
            <a:spAutoFit/>
          </a:bodyPr>
          <a:lstStyle/>
          <a:p>
            <a:r>
              <a:rPr lang="en-US" dirty="0"/>
              <a:t>(NIH/NIDA, 2020, 2021a; </a:t>
            </a:r>
            <a:r>
              <a:rPr lang="en-US" dirty="0" err="1"/>
              <a:t>n.d.c</a:t>
            </a:r>
            <a:r>
              <a:rPr lang="en-US" dirty="0"/>
              <a:t>)</a:t>
            </a:r>
          </a:p>
        </p:txBody>
      </p:sp>
    </p:spTree>
    <p:custDataLst>
      <p:tags r:id="rId1"/>
    </p:custDataLst>
    <p:extLst>
      <p:ext uri="{BB962C8B-B14F-4D97-AF65-F5344CB8AC3E}">
        <p14:creationId xmlns:p14="http://schemas.microsoft.com/office/powerpoint/2010/main" val="125088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9504-4A01-C257-79D4-9069121BC4DA}"/>
              </a:ext>
            </a:extLst>
          </p:cNvPr>
          <p:cNvSpPr>
            <a:spLocks noGrp="1" noRot="1" noMove="1" noResize="1" noEditPoints="1" noAdjustHandles="1" noChangeArrowheads="1" noChangeShapeType="1"/>
          </p:cNvSpPr>
          <p:nvPr>
            <p:ph type="title"/>
          </p:nvPr>
        </p:nvSpPr>
        <p:spPr>
          <a:xfrm>
            <a:off x="351148" y="2614998"/>
            <a:ext cx="8441703" cy="1628003"/>
          </a:xfrm>
        </p:spPr>
        <p:txBody>
          <a:bodyPr>
            <a:noAutofit/>
          </a:bodyPr>
          <a:lstStyle/>
          <a:p>
            <a:pPr algn="ctr"/>
            <a:r>
              <a:rPr lang="en-US" sz="3600" dirty="0"/>
              <a:t>Drug use and drug overdose among teens</a:t>
            </a:r>
          </a:p>
        </p:txBody>
      </p:sp>
    </p:spTree>
    <p:extLst>
      <p:ext uri="{BB962C8B-B14F-4D97-AF65-F5344CB8AC3E}">
        <p14:creationId xmlns:p14="http://schemas.microsoft.com/office/powerpoint/2010/main" val="275569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B35495-D566-110A-406A-A7ECDFE3B85B}"/>
              </a:ext>
            </a:extLst>
          </p:cNvPr>
          <p:cNvPicPr>
            <a:picLocks noChangeAspect="1"/>
          </p:cNvPicPr>
          <p:nvPr/>
        </p:nvPicPr>
        <p:blipFill>
          <a:blip r:embed="rId4"/>
          <a:stretch>
            <a:fillRect/>
          </a:stretch>
        </p:blipFill>
        <p:spPr>
          <a:xfrm>
            <a:off x="363981" y="1369497"/>
            <a:ext cx="6630682" cy="5238237"/>
          </a:xfrm>
          <a:prstGeom prst="rect">
            <a:avLst/>
          </a:prstGeom>
        </p:spPr>
      </p:pic>
      <p:sp>
        <p:nvSpPr>
          <p:cNvPr id="2" name="Title 1">
            <a:extLst>
              <a:ext uri="{FF2B5EF4-FFF2-40B4-BE49-F238E27FC236}">
                <a16:creationId xmlns:a16="http://schemas.microsoft.com/office/drawing/2014/main" id="{8F6D1F5C-EA2A-094D-BAB4-658EC8484C10}"/>
              </a:ext>
            </a:extLst>
          </p:cNvPr>
          <p:cNvSpPr>
            <a:spLocks noGrp="1"/>
          </p:cNvSpPr>
          <p:nvPr>
            <p:ph type="title"/>
          </p:nvPr>
        </p:nvSpPr>
        <p:spPr>
          <a:xfrm>
            <a:off x="611358" y="705462"/>
            <a:ext cx="7426712" cy="663544"/>
          </a:xfrm>
        </p:spPr>
        <p:txBody>
          <a:bodyPr vert="horz" lIns="91440" tIns="45720" rIns="91440" bIns="45720" rtlCol="0" anchor="b">
            <a:noAutofit/>
          </a:bodyPr>
          <a:lstStyle/>
          <a:p>
            <a:pPr algn="ctr" eaLnBrk="1" hangingPunct="1">
              <a:lnSpc>
                <a:spcPct val="90000"/>
              </a:lnSpc>
            </a:pPr>
            <a:r>
              <a:rPr lang="en-US" sz="3600" kern="1200" dirty="0">
                <a:solidFill>
                  <a:schemeClr val="tx1"/>
                </a:solidFill>
                <a:effectLst/>
                <a:latin typeface="+mj-lt"/>
                <a:ea typeface="+mj-ea"/>
                <a:cs typeface="+mj-cs"/>
              </a:rPr>
              <a:t>Drug Use Among Young People: </a:t>
            </a:r>
            <a:br>
              <a:rPr lang="en-US" sz="3600" kern="1200" dirty="0">
                <a:solidFill>
                  <a:schemeClr val="tx1"/>
                </a:solidFill>
                <a:effectLst/>
                <a:latin typeface="+mj-lt"/>
                <a:ea typeface="+mj-ea"/>
                <a:cs typeface="+mj-cs"/>
              </a:rPr>
            </a:br>
            <a:r>
              <a:rPr lang="en-US" sz="3600" kern="1200" dirty="0">
                <a:solidFill>
                  <a:schemeClr val="tx1"/>
                </a:solidFill>
                <a:effectLst/>
                <a:latin typeface="+mj-lt"/>
                <a:ea typeface="+mj-ea"/>
                <a:cs typeface="+mj-cs"/>
              </a:rPr>
              <a:t>Facts &amp; Statistics</a:t>
            </a:r>
            <a:endParaRPr lang="en-US" sz="3600" kern="1200" dirty="0">
              <a:solidFill>
                <a:schemeClr val="tx1"/>
              </a:solidFill>
              <a:latin typeface="+mj-lt"/>
              <a:ea typeface="+mj-ea"/>
              <a:cs typeface="+mj-cs"/>
            </a:endParaRPr>
          </a:p>
        </p:txBody>
      </p:sp>
      <p:sp>
        <p:nvSpPr>
          <p:cNvPr id="10" name="Title 1">
            <a:extLst>
              <a:ext uri="{FF2B5EF4-FFF2-40B4-BE49-F238E27FC236}">
                <a16:creationId xmlns:a16="http://schemas.microsoft.com/office/drawing/2014/main" id="{1A38835A-52B9-D2EE-BFD8-302B16DA09CB}"/>
              </a:ext>
            </a:extLst>
          </p:cNvPr>
          <p:cNvSpPr txBox="1">
            <a:spLocks/>
          </p:cNvSpPr>
          <p:nvPr/>
        </p:nvSpPr>
        <p:spPr bwMode="auto">
          <a:xfrm>
            <a:off x="6127722" y="2934066"/>
            <a:ext cx="2455720" cy="97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lnSpc>
                <a:spcPct val="90000"/>
              </a:lnSpc>
            </a:pPr>
            <a:r>
              <a:rPr lang="en-US" sz="2400" b="1" dirty="0"/>
              <a:t>3.7 Million Adolescents</a:t>
            </a:r>
            <a:endParaRPr lang="en-US" sz="2400" dirty="0"/>
          </a:p>
        </p:txBody>
      </p:sp>
      <p:cxnSp>
        <p:nvCxnSpPr>
          <p:cNvPr id="13" name="Straight Arrow Connector 12">
            <a:extLst>
              <a:ext uri="{FF2B5EF4-FFF2-40B4-BE49-F238E27FC236}">
                <a16:creationId xmlns:a16="http://schemas.microsoft.com/office/drawing/2014/main" id="{6DD20AFE-0E26-35BB-1473-A1CDC6EC0E9D}"/>
              </a:ext>
            </a:extLst>
          </p:cNvPr>
          <p:cNvCxnSpPr/>
          <p:nvPr/>
        </p:nvCxnSpPr>
        <p:spPr>
          <a:xfrm flipV="1">
            <a:off x="2213235" y="3336824"/>
            <a:ext cx="4222959" cy="1704704"/>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AE2F44C-0F2F-5C90-B6C0-C67D62F739A6}"/>
              </a:ext>
            </a:extLst>
          </p:cNvPr>
          <p:cNvSpPr/>
          <p:nvPr/>
        </p:nvSpPr>
        <p:spPr>
          <a:xfrm>
            <a:off x="3679322" y="6093744"/>
            <a:ext cx="834189" cy="424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F82FE7-E652-47AB-EDF3-67ED4B2E3C10}"/>
              </a:ext>
            </a:extLst>
          </p:cNvPr>
          <p:cNvSpPr txBox="1"/>
          <p:nvPr/>
        </p:nvSpPr>
        <p:spPr>
          <a:xfrm>
            <a:off x="1103165" y="6513995"/>
            <a:ext cx="6252417" cy="276999"/>
          </a:xfrm>
          <a:prstGeom prst="rect">
            <a:avLst/>
          </a:prstGeom>
          <a:noFill/>
        </p:spPr>
        <p:txBody>
          <a:bodyPr wrap="none" rtlCol="0">
            <a:spAutoFit/>
          </a:bodyPr>
          <a:lstStyle/>
          <a:p>
            <a:r>
              <a:rPr lang="en-US" sz="1200" dirty="0"/>
              <a:t>(</a:t>
            </a:r>
            <a:r>
              <a:rPr lang="en-US" sz="1200" dirty="0" err="1"/>
              <a:t>Miech</a:t>
            </a:r>
            <a:r>
              <a:rPr lang="en-US" sz="1200" dirty="0"/>
              <a:t> et al., 2023, Substance Abuse and Mental Health Services Administration [SAMHSA], 2023)</a:t>
            </a:r>
          </a:p>
        </p:txBody>
      </p:sp>
    </p:spTree>
    <p:custDataLst>
      <p:tags r:id="rId1"/>
    </p:custDataLst>
    <p:extLst>
      <p:ext uri="{BB962C8B-B14F-4D97-AF65-F5344CB8AC3E}">
        <p14:creationId xmlns:p14="http://schemas.microsoft.com/office/powerpoint/2010/main" val="4003071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42B20FB0A5419F2ECFBF1692E391" ma:contentTypeVersion="6" ma:contentTypeDescription="Create a new document." ma:contentTypeScope="" ma:versionID="7805ec381a9e5118acc26a4d979ab0de">
  <xsd:schema xmlns:xsd="http://www.w3.org/2001/XMLSchema" xmlns:xs="http://www.w3.org/2001/XMLSchema" xmlns:p="http://schemas.microsoft.com/office/2006/metadata/properties" xmlns:ns1="http://schemas.microsoft.com/sharepoint/v3" xmlns:ns2="3d1991c6-2b8f-49e6-9707-6d255dbcdb52" xmlns:ns3="fb5efbfa-eb80-4141-a14d-55d8a970f1ae" targetNamespace="http://schemas.microsoft.com/office/2006/metadata/properties" ma:root="true" ma:fieldsID="805d9f5d402983856aaea4c6dada99e9" ns1:_="" ns2:_="" ns3:_="">
    <xsd:import namespace="http://schemas.microsoft.com/sharepoint/v3"/>
    <xsd:import namespace="3d1991c6-2b8f-49e6-9707-6d255dbcdb52"/>
    <xsd:import namespace="fb5efbfa-eb80-4141-a14d-55d8a970f1ae"/>
    <xsd:element name="properties">
      <xsd:complexType>
        <xsd:sequence>
          <xsd:element name="documentManagement">
            <xsd:complexType>
              <xsd:all>
                <xsd:element ref="ns2:Category" minOccurs="0"/>
                <xsd:element ref="ns2:Subcategory" minOccurs="0"/>
                <xsd:element ref="ns2:Date"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1991c6-2b8f-49e6-9707-6d255dbcdb52" elementFormDefault="qualified">
    <xsd:import namespace="http://schemas.microsoft.com/office/2006/documentManagement/types"/>
    <xsd:import namespace="http://schemas.microsoft.com/office/infopath/2007/PartnerControls"/>
    <xsd:element name="Category" ma:index="2" nillable="true" ma:displayName="Category" ma:internalName="Category">
      <xsd:simpleType>
        <xsd:restriction base="dms:Text">
          <xsd:maxLength value="255"/>
        </xsd:restriction>
      </xsd:simpleType>
    </xsd:element>
    <xsd:element name="Subcategory" ma:index="3" nillable="true" ma:displayName="Subcategory" ma:internalName="Subcategory">
      <xsd:simpleType>
        <xsd:restriction base="dms:Text">
          <xsd:maxLength value="255"/>
        </xsd:restriction>
      </xsd:simpleType>
    </xsd:element>
    <xsd:element name="Date" ma:index="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b5efbfa-eb80-4141-a14d-55d8a970f1a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3d1991c6-2b8f-49e6-9707-6d255dbcdb52" xsi:nil="true"/>
    <Subcategory xmlns="3d1991c6-2b8f-49e6-9707-6d255dbcdb52" xsi:nil="true"/>
    <PublishingExpirationDate xmlns="http://schemas.microsoft.com/sharepoint/v3" xsi:nil="true"/>
    <PublishingStartDate xmlns="http://schemas.microsoft.com/sharepoint/v3" xsi:nil="true"/>
    <Category xmlns="3d1991c6-2b8f-49e6-9707-6d255dbcdb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6AAA5-B6EE-4349-A268-1B662DD824F7}"/>
</file>

<file path=customXml/itemProps2.xml><?xml version="1.0" encoding="utf-8"?>
<ds:datastoreItem xmlns:ds="http://schemas.openxmlformats.org/officeDocument/2006/customXml" ds:itemID="{EA5C5DEF-808F-4068-8607-A6CFE3DEF327}">
  <ds:schemaRefs>
    <ds:schemaRef ds:uri="http://schemas.microsoft.com/office/2006/documentManagement/types"/>
    <ds:schemaRef ds:uri="http://schemas.microsoft.com/office/2006/metadata/properties"/>
    <ds:schemaRef ds:uri="http://www.w3.org/XML/1998/namespace"/>
    <ds:schemaRef ds:uri="75e8d7ae-df46-493c-8d4f-5c5a40db0ee2"/>
    <ds:schemaRef ds:uri="http://schemas.openxmlformats.org/package/2006/metadata/core-properties"/>
    <ds:schemaRef ds:uri="http://purl.org/dc/terms/"/>
    <ds:schemaRef ds:uri="http://purl.org/dc/elements/1.1/"/>
    <ds:schemaRef ds:uri="http://schemas.microsoft.com/office/infopath/2007/PartnerControls"/>
    <ds:schemaRef ds:uri="1c6391db-1efa-43be-ab3b-c7932e0c5cae"/>
    <ds:schemaRef ds:uri="http://purl.org/dc/dcmitype/"/>
  </ds:schemaRefs>
</ds:datastoreItem>
</file>

<file path=customXml/itemProps3.xml><?xml version="1.0" encoding="utf-8"?>
<ds:datastoreItem xmlns:ds="http://schemas.openxmlformats.org/officeDocument/2006/customXml" ds:itemID="{5E431516-47F1-4B2C-B272-EB797C8BB722}">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2470</TotalTime>
  <Words>5336</Words>
  <Application>Microsoft Office PowerPoint</Application>
  <PresentationFormat>On-screen Show (4:3)</PresentationFormat>
  <Paragraphs>422</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Arial,Sans-Serif</vt:lpstr>
      <vt:lpstr>Calibri</vt:lpstr>
      <vt:lpstr>Calibri Light</vt:lpstr>
      <vt:lpstr>Georgia</vt:lpstr>
      <vt:lpstr>Helvetica Neue Medium</vt:lpstr>
      <vt:lpstr>Open Sans</vt:lpstr>
      <vt:lpstr>Segoe UI</vt:lpstr>
      <vt:lpstr>Office Theme</vt:lpstr>
      <vt:lpstr>Safeguarding  Your Community: Opioid overdose ReSponse With naloxone</vt:lpstr>
      <vt:lpstr>Contents</vt:lpstr>
      <vt:lpstr>Scope of the problem: The drug overdose crisis</vt:lpstr>
      <vt:lpstr>The Drug Overdose Crisis</vt:lpstr>
      <vt:lpstr>The Drug Overdose Crisis</vt:lpstr>
      <vt:lpstr>PowerPoint Presentation</vt:lpstr>
      <vt:lpstr>What are opioids?</vt:lpstr>
      <vt:lpstr>Drug use and drug overdose among teens</vt:lpstr>
      <vt:lpstr>Drug Use Among Young People:  Facts &amp; Statistics</vt:lpstr>
      <vt:lpstr>Adolescent Overdose Deaths are Increasing </vt:lpstr>
      <vt:lpstr>What is fentanyl?</vt:lpstr>
      <vt:lpstr>PowerPoint Presentation</vt:lpstr>
      <vt:lpstr>Fentanyl mixed into other drugs is a driver of teen overdose deaths</vt:lpstr>
      <vt:lpstr>PowerPoint Presentation</vt:lpstr>
      <vt:lpstr>What can our community do to prevent drug overdose in teens?</vt:lpstr>
      <vt:lpstr>What Is an Opioid Overdose?</vt:lpstr>
      <vt:lpstr>PowerPoint Presentation</vt:lpstr>
      <vt:lpstr>Learn About Naloxone</vt:lpstr>
      <vt:lpstr>Understand That Naloxone Should Be Given as Soon as Possible</vt:lpstr>
      <vt:lpstr>Learn About Naloxone Safety</vt:lpstr>
      <vt:lpstr>Know What To Do In Case Of A Suspected Overdose</vt:lpstr>
      <vt:lpstr>Know How To Administer Naloxone Nasal Sprays</vt:lpstr>
      <vt:lpstr>PowerPoint Presentation</vt:lpstr>
      <vt:lpstr>Good Samaritan Laws</vt:lpstr>
      <vt:lpstr>Be Aware Of Good Samaritan Laws</vt:lpstr>
      <vt:lpstr>Be Aware Of Community Access To Naloxone </vt:lpstr>
      <vt:lpstr>PowerPoint Presentation</vt:lpstr>
      <vt:lpstr>Educational Resources</vt:lpstr>
      <vt:lpstr>Resources to Support Additional Education</vt:lpstr>
      <vt:lpstr>PowerPoint Presentation</vt:lpstr>
      <vt:lpstr>Thank you!</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Harris</dc:creator>
  <cp:lastModifiedBy>Carol Walsh</cp:lastModifiedBy>
  <cp:revision>21</cp:revision>
  <cp:lastPrinted>2023-08-23T14:30:33Z</cp:lastPrinted>
  <dcterms:created xsi:type="dcterms:W3CDTF">2014-09-30T16:20:45Z</dcterms:created>
  <dcterms:modified xsi:type="dcterms:W3CDTF">2023-08-23T14:57:47Z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8C5FCCAF-919A-4778-96ED-47FBB6DFF26D</vt:lpwstr>
  </property>
  <property fmtid="{D5CDD505-2E9C-101B-9397-08002B2CF9AE}" pid="3" name="ArticulatePath">
    <vt:lpwstr>Open to Edit  DRAFT Naloxone_Presentation_Safeguarding_Your_Community</vt:lpwstr>
  </property>
  <property fmtid="{D5CDD505-2E9C-101B-9397-08002B2CF9AE}" pid="4" name="ContentTypeId">
    <vt:lpwstr>0x010100447A42B20FB0A5419F2ECFBF1692E391</vt:lpwstr>
  </property>
  <property fmtid="{D5CDD505-2E9C-101B-9397-08002B2CF9AE}" pid="5" name="MediaServiceImageTags">
    <vt:lpwstr/>
  </property>
</Properties>
</file>